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GillSans-bold.fntdata"/><Relationship Id="rId12" Type="http://schemas.openxmlformats.org/officeDocument/2006/relationships/slide" Target="slides/slide7.xml"/><Relationship Id="rId34" Type="http://schemas.openxmlformats.org/officeDocument/2006/relationships/font" Target="fonts/GillSans-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 name="Google Shape;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03069b3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03069b3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03069b3a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03069b3a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c3aaf39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c3aaf39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c3a2a30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c3a2a30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03069b3a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03069b3a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32c0e7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32c0e7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32c0e7a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32c0e7a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32c0e7a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32c0e7a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32c0e7a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32c0e7a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32c0e7a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32c0e7a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35c3a2a3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35c3a2a3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32c0e7a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32c0e7a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32c0e7a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32c0e7a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32c0e7a8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32c0e7a8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c3a2a30b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c3a2a30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32c0e7a8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632c0e7a8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5c3a2a30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35c3a2a30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c3a2a30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c3a2a30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c3a2a30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c3a2a30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703069b3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703069b3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c3a2a30b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c3a2a30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c3a2a30b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c3a2a30b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03069b3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03069b3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2432197" y="805416"/>
            <a:ext cx="6140400" cy="3048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6300"/>
              <a:buFont typeface="Impact"/>
              <a:buNone/>
              <a:defRPr sz="6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body"/>
          </p:nvPr>
        </p:nvSpPr>
        <p:spPr>
          <a:xfrm>
            <a:off x="2432197" y="3869836"/>
            <a:ext cx="5263200" cy="713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SzPts val="1500"/>
              <a:buNone/>
              <a:defRPr b="1" i="0" sz="1500" cap="none">
                <a:solidFill>
                  <a:schemeClr val="accent1"/>
                </a:solidFill>
              </a:defRPr>
            </a:lvl1pPr>
            <a:lvl2pPr indent="-228600" lvl="1" marL="914400" algn="l">
              <a:lnSpc>
                <a:spcPct val="110000"/>
              </a:lnSpc>
              <a:spcBef>
                <a:spcPts val="500"/>
              </a:spcBef>
              <a:spcAft>
                <a:spcPts val="0"/>
              </a:spcAft>
              <a:buSzPts val="1500"/>
              <a:buNone/>
              <a:defRPr sz="1500">
                <a:solidFill>
                  <a:schemeClr val="lt1"/>
                </a:solidFill>
              </a:defRPr>
            </a:lvl2pPr>
            <a:lvl3pPr indent="-228600" lvl="2" marL="1371600" algn="l">
              <a:lnSpc>
                <a:spcPct val="110000"/>
              </a:lnSpc>
              <a:spcBef>
                <a:spcPts val="500"/>
              </a:spcBef>
              <a:spcAft>
                <a:spcPts val="0"/>
              </a:spcAft>
              <a:buSzPts val="1400"/>
              <a:buNone/>
              <a:defRPr sz="1400">
                <a:solidFill>
                  <a:schemeClr val="lt1"/>
                </a:solidFill>
              </a:defRPr>
            </a:lvl3pPr>
            <a:lvl4pPr indent="-228600" lvl="3" marL="1828800" algn="l">
              <a:lnSpc>
                <a:spcPct val="110000"/>
              </a:lnSpc>
              <a:spcBef>
                <a:spcPts val="500"/>
              </a:spcBef>
              <a:spcAft>
                <a:spcPts val="0"/>
              </a:spcAft>
              <a:buSzPts val="1200"/>
              <a:buNone/>
              <a:defRPr sz="1200">
                <a:solidFill>
                  <a:schemeClr val="lt1"/>
                </a:solidFill>
              </a:defRPr>
            </a:lvl4pPr>
            <a:lvl5pPr indent="-228600" lvl="4" marL="2286000" algn="l">
              <a:lnSpc>
                <a:spcPct val="110000"/>
              </a:lnSpc>
              <a:spcBef>
                <a:spcPts val="500"/>
              </a:spcBef>
              <a:spcAft>
                <a:spcPts val="0"/>
              </a:spcAft>
              <a:buSzPts val="1200"/>
              <a:buNone/>
              <a:defRPr sz="1200">
                <a:solidFill>
                  <a:schemeClr val="lt1"/>
                </a:solidFill>
              </a:defRPr>
            </a:lvl5pPr>
            <a:lvl6pPr indent="-228600" lvl="5" marL="2743200" algn="l">
              <a:lnSpc>
                <a:spcPct val="110000"/>
              </a:lnSpc>
              <a:spcBef>
                <a:spcPts val="500"/>
              </a:spcBef>
              <a:spcAft>
                <a:spcPts val="0"/>
              </a:spcAft>
              <a:buSzPts val="1200"/>
              <a:buNone/>
              <a:defRPr sz="1200">
                <a:solidFill>
                  <a:schemeClr val="lt1"/>
                </a:solidFill>
              </a:defRPr>
            </a:lvl6pPr>
            <a:lvl7pPr indent="-228600" lvl="6" marL="3200400" algn="l">
              <a:lnSpc>
                <a:spcPct val="110000"/>
              </a:lnSpc>
              <a:spcBef>
                <a:spcPts val="500"/>
              </a:spcBef>
              <a:spcAft>
                <a:spcPts val="0"/>
              </a:spcAft>
              <a:buSzPts val="1200"/>
              <a:buNone/>
              <a:defRPr sz="1200">
                <a:solidFill>
                  <a:schemeClr val="lt1"/>
                </a:solidFill>
              </a:defRPr>
            </a:lvl7pPr>
            <a:lvl8pPr indent="-228600" lvl="7" marL="3657600" algn="l">
              <a:lnSpc>
                <a:spcPct val="110000"/>
              </a:lnSpc>
              <a:spcBef>
                <a:spcPts val="500"/>
              </a:spcBef>
              <a:spcAft>
                <a:spcPts val="0"/>
              </a:spcAft>
              <a:buSzPts val="1200"/>
              <a:buNone/>
              <a:defRPr sz="1200">
                <a:solidFill>
                  <a:schemeClr val="lt1"/>
                </a:solidFill>
              </a:defRPr>
            </a:lvl8pPr>
            <a:lvl9pPr indent="-228600" lvl="8" marL="4114800" algn="l">
              <a:lnSpc>
                <a:spcPct val="110000"/>
              </a:lnSpc>
              <a:spcBef>
                <a:spcPts val="500"/>
              </a:spcBef>
              <a:spcAft>
                <a:spcPts val="0"/>
              </a:spcAft>
              <a:buSzPts val="1200"/>
              <a:buNone/>
              <a:defRPr sz="1200">
                <a:solidFill>
                  <a:schemeClr val="lt1"/>
                </a:solidFill>
              </a:defRPr>
            </a:lvl9pPr>
          </a:lstStyle>
          <a:p/>
        </p:txBody>
      </p:sp>
      <p:sp>
        <p:nvSpPr>
          <p:cNvPr id="16" name="Google Shape;16;p2"/>
          <p:cNvSpPr txBox="1"/>
          <p:nvPr>
            <p:ph idx="10" type="dt"/>
          </p:nvPr>
        </p:nvSpPr>
        <p:spPr>
          <a:xfrm>
            <a:off x="2427410" y="4781759"/>
            <a:ext cx="1120500" cy="261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1" type="ftr"/>
          </p:nvPr>
        </p:nvSpPr>
        <p:spPr>
          <a:xfrm>
            <a:off x="3959298" y="4781759"/>
            <a:ext cx="3086100" cy="2592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2" type="sldNum"/>
          </p:nvPr>
        </p:nvSpPr>
        <p:spPr>
          <a:xfrm>
            <a:off x="7456826" y="4781759"/>
            <a:ext cx="1115700" cy="259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lt2"/>
                </a:solidFill>
                <a:latin typeface="Gill Sans"/>
                <a:ea typeface="Gill Sans"/>
                <a:cs typeface="Gill Sans"/>
                <a:sym typeface="Gill Sans"/>
              </a:defRPr>
            </a:lvl1pPr>
            <a:lvl2pPr indent="0" lvl="1" marL="0" algn="r">
              <a:spcBef>
                <a:spcPts val="0"/>
              </a:spcBef>
              <a:buNone/>
              <a:defRPr b="0" i="0" sz="900" u="none" cap="none" strike="noStrike">
                <a:solidFill>
                  <a:schemeClr val="lt2"/>
                </a:solidFill>
                <a:latin typeface="Gill Sans"/>
                <a:ea typeface="Gill Sans"/>
                <a:cs typeface="Gill Sans"/>
                <a:sym typeface="Gill Sans"/>
              </a:defRPr>
            </a:lvl2pPr>
            <a:lvl3pPr indent="0" lvl="2" marL="0" algn="r">
              <a:spcBef>
                <a:spcPts val="0"/>
              </a:spcBef>
              <a:buNone/>
              <a:defRPr b="0" i="0" sz="900" u="none" cap="none" strike="noStrike">
                <a:solidFill>
                  <a:schemeClr val="lt2"/>
                </a:solidFill>
                <a:latin typeface="Gill Sans"/>
                <a:ea typeface="Gill Sans"/>
                <a:cs typeface="Gill Sans"/>
                <a:sym typeface="Gill Sans"/>
              </a:defRPr>
            </a:lvl3pPr>
            <a:lvl4pPr indent="0" lvl="3" marL="0" algn="r">
              <a:spcBef>
                <a:spcPts val="0"/>
              </a:spcBef>
              <a:buNone/>
              <a:defRPr b="0" i="0" sz="900" u="none" cap="none" strike="noStrike">
                <a:solidFill>
                  <a:schemeClr val="lt2"/>
                </a:solidFill>
                <a:latin typeface="Gill Sans"/>
                <a:ea typeface="Gill Sans"/>
                <a:cs typeface="Gill Sans"/>
                <a:sym typeface="Gill Sans"/>
              </a:defRPr>
            </a:lvl4pPr>
            <a:lvl5pPr indent="0" lvl="4" marL="0" algn="r">
              <a:spcBef>
                <a:spcPts val="0"/>
              </a:spcBef>
              <a:buNone/>
              <a:defRPr b="0" i="0" sz="900" u="none" cap="none" strike="noStrike">
                <a:solidFill>
                  <a:schemeClr val="lt2"/>
                </a:solidFill>
                <a:latin typeface="Gill Sans"/>
                <a:ea typeface="Gill Sans"/>
                <a:cs typeface="Gill Sans"/>
                <a:sym typeface="Gill Sans"/>
              </a:defRPr>
            </a:lvl5pPr>
            <a:lvl6pPr indent="0" lvl="5" marL="0" algn="r">
              <a:spcBef>
                <a:spcPts val="0"/>
              </a:spcBef>
              <a:buNone/>
              <a:defRPr b="0" i="0" sz="900" u="none" cap="none" strike="noStrike">
                <a:solidFill>
                  <a:schemeClr val="lt2"/>
                </a:solidFill>
                <a:latin typeface="Gill Sans"/>
                <a:ea typeface="Gill Sans"/>
                <a:cs typeface="Gill Sans"/>
                <a:sym typeface="Gill Sans"/>
              </a:defRPr>
            </a:lvl6pPr>
            <a:lvl7pPr indent="0" lvl="6" marL="0" algn="r">
              <a:spcBef>
                <a:spcPts val="0"/>
              </a:spcBef>
              <a:buNone/>
              <a:defRPr b="0" i="0" sz="900" u="none" cap="none" strike="noStrike">
                <a:solidFill>
                  <a:schemeClr val="lt2"/>
                </a:solidFill>
                <a:latin typeface="Gill Sans"/>
                <a:ea typeface="Gill Sans"/>
                <a:cs typeface="Gill Sans"/>
                <a:sym typeface="Gill Sans"/>
              </a:defRPr>
            </a:lvl7pPr>
            <a:lvl8pPr indent="0" lvl="7" marL="0" algn="r">
              <a:spcBef>
                <a:spcPts val="0"/>
              </a:spcBef>
              <a:buNone/>
              <a:defRPr b="0" i="0" sz="900" u="none" cap="none" strike="noStrike">
                <a:solidFill>
                  <a:schemeClr val="lt2"/>
                </a:solidFill>
                <a:latin typeface="Gill Sans"/>
                <a:ea typeface="Gill Sans"/>
                <a:cs typeface="Gill Sans"/>
                <a:sym typeface="Gill Sans"/>
              </a:defRPr>
            </a:lvl8pPr>
            <a:lvl9pPr indent="0" lvl="8" marL="0" algn="r">
              <a:spcBef>
                <a:spcPts val="0"/>
              </a:spcBef>
              <a:buNone/>
              <a:defRPr b="0" i="0" sz="900" u="none" cap="none" strike="noStrike">
                <a:solidFill>
                  <a:schemeClr val="l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419"/>
              <a:t>‹#›</a:t>
            </a:fld>
            <a:endParaRPr/>
          </a:p>
        </p:txBody>
      </p:sp>
      <p:grpSp>
        <p:nvGrpSpPr>
          <p:cNvPr id="19" name="Google Shape;19;p2" title="left scallop shape"/>
          <p:cNvGrpSpPr/>
          <p:nvPr/>
        </p:nvGrpSpPr>
        <p:grpSpPr>
          <a:xfrm>
            <a:off x="0" y="0"/>
            <a:ext cx="2110978" cy="5143500"/>
            <a:chOff x="0" y="0"/>
            <a:chExt cx="2814638" cy="6858000"/>
          </a:xfrm>
        </p:grpSpPr>
        <p:sp>
          <p:nvSpPr>
            <p:cNvPr id="20" name="Google Shape;20;p2"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21" name="Google Shape;21;p2"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3"/>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algn="ctr">
              <a:lnSpc>
                <a:spcPct val="100000"/>
              </a:lnSpc>
              <a:spcBef>
                <a:spcPts val="50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38758" y="286789"/>
            <a:ext cx="7633800" cy="11190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lt2"/>
              </a:buClr>
              <a:buSzPts val="3800"/>
              <a:buFont typeface="Impact"/>
              <a:buNone/>
              <a:defRPr b="0" i="0" sz="3800" u="none" cap="none" strike="noStrike">
                <a:solidFill>
                  <a:schemeClr val="lt2"/>
                </a:solidFill>
                <a:latin typeface="Impact"/>
                <a:ea typeface="Impact"/>
                <a:cs typeface="Impact"/>
                <a:sym typeface="Impac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938758" y="1714501"/>
            <a:ext cx="7633800" cy="26952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10000"/>
              </a:lnSpc>
              <a:spcBef>
                <a:spcPts val="500"/>
              </a:spcBef>
              <a:spcAft>
                <a:spcPts val="0"/>
              </a:spcAft>
              <a:buClr>
                <a:schemeClr val="lt2"/>
              </a:buClr>
              <a:buSzPts val="1500"/>
              <a:buFont typeface="Arial"/>
              <a:buChar char="•"/>
              <a:defRPr b="0" i="0" sz="1500" u="none" cap="none" strike="noStrike">
                <a:solidFill>
                  <a:srgbClr val="FEFEFE"/>
                </a:solidFill>
                <a:latin typeface="Gill Sans"/>
                <a:ea typeface="Gill Sans"/>
                <a:cs typeface="Gill Sans"/>
                <a:sym typeface="Gill Sans"/>
              </a:defRPr>
            </a:lvl1pPr>
            <a:lvl2pPr indent="-317500" lvl="1" marL="914400" marR="0" rtl="0" algn="l">
              <a:lnSpc>
                <a:spcPct val="110000"/>
              </a:lnSpc>
              <a:spcBef>
                <a:spcPts val="500"/>
              </a:spcBef>
              <a:spcAft>
                <a:spcPts val="0"/>
              </a:spcAft>
              <a:buClr>
                <a:schemeClr val="lt2"/>
              </a:buClr>
              <a:buSzPts val="1400"/>
              <a:buFont typeface="Gill Sans"/>
              <a:buChar char="–"/>
              <a:defRPr b="0" i="0" sz="1400" u="none" cap="none" strike="noStrike">
                <a:solidFill>
                  <a:srgbClr val="FEFEFE"/>
                </a:solidFill>
                <a:latin typeface="Gill Sans"/>
                <a:ea typeface="Gill Sans"/>
                <a:cs typeface="Gill Sans"/>
                <a:sym typeface="Gill Sans"/>
              </a:defRPr>
            </a:lvl2pPr>
            <a:lvl3pPr indent="-304800" lvl="2" marL="1371600" marR="0" rtl="0" algn="l">
              <a:lnSpc>
                <a:spcPct val="110000"/>
              </a:lnSpc>
              <a:spcBef>
                <a:spcPts val="500"/>
              </a:spcBef>
              <a:spcAft>
                <a:spcPts val="0"/>
              </a:spcAft>
              <a:buClr>
                <a:schemeClr val="lt2"/>
              </a:buClr>
              <a:buSzPts val="1200"/>
              <a:buFont typeface="Arial"/>
              <a:buChar char="•"/>
              <a:defRPr b="0" i="0" sz="1200" u="none" cap="none" strike="noStrike">
                <a:solidFill>
                  <a:srgbClr val="FEFEFE"/>
                </a:solidFill>
                <a:latin typeface="Gill Sans"/>
                <a:ea typeface="Gill Sans"/>
                <a:cs typeface="Gill Sans"/>
                <a:sym typeface="Gill Sans"/>
              </a:defRPr>
            </a:lvl3pPr>
            <a:lvl4pPr indent="-298450" lvl="3" marL="18288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4pPr>
            <a:lvl5pPr indent="-298450" lvl="4" marL="22860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5pPr>
            <a:lvl6pPr indent="-298450" lvl="5" marL="27432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6pPr>
            <a:lvl7pPr indent="-298450" lvl="6" marL="32004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7pPr>
            <a:lvl8pPr indent="-298450" lvl="7" marL="36576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8pPr>
            <a:lvl9pPr indent="-298450" lvl="8" marL="41148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9pPr>
          </a:lstStyle>
          <a:p/>
        </p:txBody>
      </p:sp>
      <p:sp>
        <p:nvSpPr>
          <p:cNvPr id="8" name="Google Shape;8;p1"/>
          <p:cNvSpPr txBox="1"/>
          <p:nvPr>
            <p:ph idx="10" type="dt"/>
          </p:nvPr>
        </p:nvSpPr>
        <p:spPr>
          <a:xfrm>
            <a:off x="938758" y="4781759"/>
            <a:ext cx="1747200" cy="261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3028950" y="4781759"/>
            <a:ext cx="3086100" cy="2592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9pPr>
          </a:lstStyle>
          <a:p/>
        </p:txBody>
      </p:sp>
      <p:sp>
        <p:nvSpPr>
          <p:cNvPr id="10" name="Google Shape;10;p1"/>
          <p:cNvSpPr txBox="1"/>
          <p:nvPr>
            <p:ph idx="12" type="sldNum"/>
          </p:nvPr>
        </p:nvSpPr>
        <p:spPr>
          <a:xfrm>
            <a:off x="6457951" y="4781759"/>
            <a:ext cx="2114400" cy="2592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9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9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9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9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9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9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9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9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419"/>
              <a:t>‹#›</a:t>
            </a:fld>
            <a:endParaRPr/>
          </a:p>
        </p:txBody>
      </p:sp>
      <p:sp>
        <p:nvSpPr>
          <p:cNvPr id="11" name="Google Shape;11;p1" title="Left scallop edge"/>
          <p:cNvSpPr/>
          <p:nvPr/>
        </p:nvSpPr>
        <p:spPr>
          <a:xfrm>
            <a:off x="0" y="0"/>
            <a:ext cx="664369" cy="51435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lt2"/>
          </a:solidFill>
          <a:ln>
            <a:noFill/>
          </a:ln>
        </p:spPr>
      </p:sp>
      <p:sp>
        <p:nvSpPr>
          <p:cNvPr id="12" name="Google Shape;12;p1" title="right edge border"/>
          <p:cNvSpPr/>
          <p:nvPr/>
        </p:nvSpPr>
        <p:spPr>
          <a:xfrm>
            <a:off x="8931402" y="0"/>
            <a:ext cx="2127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94">
          <p15:clr>
            <a:srgbClr val="F26B43"/>
          </p15:clr>
        </p15:guide>
        <p15:guide id="2" pos="5400">
          <p15:clr>
            <a:srgbClr val="F26B43"/>
          </p15:clr>
        </p15:guide>
        <p15:guide id="3" orient="horz" pos="3006">
          <p15:clr>
            <a:srgbClr val="F26B43"/>
          </p15:clr>
        </p15:guide>
        <p15:guide id="4" orient="horz" pos="1080">
          <p15:clr>
            <a:srgbClr val="F26B43"/>
          </p15:clr>
        </p15:guide>
        <p15:guide id="5" orient="horz" pos="2790">
          <p15:clr>
            <a:srgbClr val="F26B43"/>
          </p15:clr>
        </p15:guide>
        <p15:guide id="6" orient="horz" pos="1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exploit.py" TargetMode="External"/><Relationship Id="rId4" Type="http://schemas.openxmlformats.org/officeDocument/2006/relationships/image" Target="../media/image41.png"/><Relationship Id="rId5"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cloudflare.com/es-es/learning/security/threats/buffer-overflow/" TargetMode="External"/><Relationship Id="rId4" Type="http://schemas.openxmlformats.org/officeDocument/2006/relationships/hyperlink" Target="https://repo.zenk-security.com/Techniques%20d.attaques%20%20.%20%20Failles/Buffer%20Overflow%20Attacks%20-%20Detect%20Exploit%20Prevent.pdf" TargetMode="External"/><Relationship Id="rId5" Type="http://schemas.openxmlformats.org/officeDocument/2006/relationships/hyperlink" Target="https://docs.rapid7.com/metasploit/" TargetMode="External"/><Relationship Id="rId6" Type="http://schemas.openxmlformats.org/officeDocument/2006/relationships/hyperlink" Target="https://www.immunityinc.com/products/debugger/" TargetMode="External"/><Relationship Id="rId7" Type="http://schemas.openxmlformats.org/officeDocument/2006/relationships/hyperlink" Target="https://www.gnu.org/software/gd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7.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4"/>
          <p:cNvSpPr txBox="1"/>
          <p:nvPr>
            <p:ph type="title"/>
          </p:nvPr>
        </p:nvSpPr>
        <p:spPr>
          <a:xfrm>
            <a:off x="2111250" y="369400"/>
            <a:ext cx="7086000" cy="1063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sz="8000"/>
              <a:t>Buffer Overflow</a:t>
            </a:r>
            <a:endParaRPr sz="8000"/>
          </a:p>
        </p:txBody>
      </p:sp>
      <p:sp>
        <p:nvSpPr>
          <p:cNvPr id="31" name="Google Shape;31;p4"/>
          <p:cNvSpPr txBox="1"/>
          <p:nvPr>
            <p:ph type="title"/>
          </p:nvPr>
        </p:nvSpPr>
        <p:spPr>
          <a:xfrm>
            <a:off x="2736000" y="1690250"/>
            <a:ext cx="5836500" cy="14181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sz="3055"/>
              <a:t>Huber Steven Arroyave Rojas</a:t>
            </a:r>
            <a:endParaRPr sz="3055"/>
          </a:p>
          <a:p>
            <a:pPr indent="0" lvl="0" marL="0" rtl="0" algn="ctr">
              <a:spcBef>
                <a:spcPts val="0"/>
              </a:spcBef>
              <a:spcAft>
                <a:spcPts val="0"/>
              </a:spcAft>
              <a:buNone/>
            </a:pPr>
            <a:r>
              <a:rPr lang="es-419" sz="3055"/>
              <a:t>Assandry Enrique Barón Rodríguez</a:t>
            </a:r>
            <a:endParaRPr sz="6800"/>
          </a:p>
        </p:txBody>
      </p:sp>
      <p:sp>
        <p:nvSpPr>
          <p:cNvPr id="32" name="Google Shape;32;p4"/>
          <p:cNvSpPr txBox="1"/>
          <p:nvPr>
            <p:ph type="title"/>
          </p:nvPr>
        </p:nvSpPr>
        <p:spPr>
          <a:xfrm>
            <a:off x="2872700" y="3708525"/>
            <a:ext cx="5417100" cy="10635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419" sz="2555"/>
              <a:t>Sistemas Operativos</a:t>
            </a:r>
            <a:endParaRPr sz="2555"/>
          </a:p>
          <a:p>
            <a:pPr indent="0" lvl="0" marL="0" rtl="0" algn="ctr">
              <a:spcBef>
                <a:spcPts val="0"/>
              </a:spcBef>
              <a:spcAft>
                <a:spcPts val="0"/>
              </a:spcAft>
              <a:buNone/>
            </a:pPr>
            <a:r>
              <a:rPr lang="es-419" sz="2555"/>
              <a:t>Universidad de Antioquia</a:t>
            </a:r>
            <a:endParaRPr sz="2555"/>
          </a:p>
          <a:p>
            <a:pPr indent="0" lvl="0" marL="0" rtl="0" algn="ctr">
              <a:spcBef>
                <a:spcPts val="0"/>
              </a:spcBef>
              <a:spcAft>
                <a:spcPts val="0"/>
              </a:spcAft>
              <a:buNone/>
            </a:pPr>
            <a:r>
              <a:rPr lang="es-419" sz="2555"/>
              <a:t>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3"/>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15" name="Google Shape;115;p13"/>
          <p:cNvSpPr txBox="1"/>
          <p:nvPr>
            <p:ph idx="1" type="subTitle"/>
          </p:nvPr>
        </p:nvSpPr>
        <p:spPr>
          <a:xfrm>
            <a:off x="5827800" y="2456275"/>
            <a:ext cx="3004500" cy="22587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En Immunity Debugger en la </a:t>
            </a:r>
            <a:r>
              <a:rPr lang="es-419" sz="1500">
                <a:latin typeface="Arial"/>
                <a:ea typeface="Arial"/>
                <a:cs typeface="Arial"/>
                <a:sym typeface="Arial"/>
              </a:rPr>
              <a:t>máquina</a:t>
            </a:r>
            <a:r>
              <a:rPr lang="es-419" sz="1500">
                <a:latin typeface="Arial"/>
                <a:ea typeface="Arial"/>
                <a:cs typeface="Arial"/>
                <a:sym typeface="Arial"/>
              </a:rPr>
              <a:t> de Windows observamos el resultado de ingresar la cadena </a:t>
            </a:r>
            <a:r>
              <a:rPr lang="es-419" sz="1500">
                <a:latin typeface="Arial"/>
                <a:ea typeface="Arial"/>
                <a:cs typeface="Arial"/>
                <a:sym typeface="Arial"/>
              </a:rPr>
              <a:t>arbitraria y el EIP 35724134</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116" name="Google Shape;116;p13"/>
          <p:cNvPicPr preferRelativeResize="0"/>
          <p:nvPr/>
        </p:nvPicPr>
        <p:blipFill>
          <a:blip r:embed="rId3">
            <a:alphaModFix/>
          </a:blip>
          <a:stretch>
            <a:fillRect/>
          </a:stretch>
        </p:blipFill>
        <p:spPr>
          <a:xfrm>
            <a:off x="881925" y="1606550"/>
            <a:ext cx="4636625" cy="316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22" name="Google Shape;122;p14"/>
          <p:cNvSpPr txBox="1"/>
          <p:nvPr>
            <p:ph idx="1" type="subTitle"/>
          </p:nvPr>
        </p:nvSpPr>
        <p:spPr>
          <a:xfrm>
            <a:off x="5827800" y="1368450"/>
            <a:ext cx="3004500" cy="13479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Usando una utilidad de metasploit obtenemos el offset (524)</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123" name="Google Shape;123;p14"/>
          <p:cNvPicPr preferRelativeResize="0"/>
          <p:nvPr/>
        </p:nvPicPr>
        <p:blipFill>
          <a:blip r:embed="rId3">
            <a:alphaModFix/>
          </a:blip>
          <a:stretch>
            <a:fillRect/>
          </a:stretch>
        </p:blipFill>
        <p:spPr>
          <a:xfrm>
            <a:off x="763500" y="1490675"/>
            <a:ext cx="4714875" cy="447675"/>
          </a:xfrm>
          <a:prstGeom prst="rect">
            <a:avLst/>
          </a:prstGeom>
          <a:noFill/>
          <a:ln>
            <a:noFill/>
          </a:ln>
        </p:spPr>
      </p:pic>
      <p:pic>
        <p:nvPicPr>
          <p:cNvPr id="124" name="Google Shape;124;p14"/>
          <p:cNvPicPr preferRelativeResize="0"/>
          <p:nvPr/>
        </p:nvPicPr>
        <p:blipFill>
          <a:blip r:embed="rId4">
            <a:alphaModFix/>
          </a:blip>
          <a:stretch>
            <a:fillRect/>
          </a:stretch>
        </p:blipFill>
        <p:spPr>
          <a:xfrm>
            <a:off x="763500" y="2232750"/>
            <a:ext cx="4714875" cy="1038225"/>
          </a:xfrm>
          <a:prstGeom prst="rect">
            <a:avLst/>
          </a:prstGeom>
          <a:noFill/>
          <a:ln>
            <a:noFill/>
          </a:ln>
        </p:spPr>
      </p:pic>
      <p:pic>
        <p:nvPicPr>
          <p:cNvPr id="125" name="Google Shape;125;p14"/>
          <p:cNvPicPr preferRelativeResize="0"/>
          <p:nvPr/>
        </p:nvPicPr>
        <p:blipFill>
          <a:blip r:embed="rId5">
            <a:alphaModFix/>
          </a:blip>
          <a:stretch>
            <a:fillRect/>
          </a:stretch>
        </p:blipFill>
        <p:spPr>
          <a:xfrm>
            <a:off x="763500" y="3565400"/>
            <a:ext cx="4714875" cy="1480146"/>
          </a:xfrm>
          <a:prstGeom prst="rect">
            <a:avLst/>
          </a:prstGeom>
          <a:noFill/>
          <a:ln>
            <a:noFill/>
          </a:ln>
        </p:spPr>
      </p:pic>
      <p:sp>
        <p:nvSpPr>
          <p:cNvPr id="126" name="Google Shape;126;p14"/>
          <p:cNvSpPr txBox="1"/>
          <p:nvPr>
            <p:ph idx="1" type="subTitle"/>
          </p:nvPr>
        </p:nvSpPr>
        <p:spPr>
          <a:xfrm>
            <a:off x="5827800" y="2500650"/>
            <a:ext cx="3004500" cy="13479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Con Python generamos una cadena con A*524 + B*4</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sp>
        <p:nvSpPr>
          <p:cNvPr id="127" name="Google Shape;127;p14"/>
          <p:cNvSpPr txBox="1"/>
          <p:nvPr>
            <p:ph idx="1" type="subTitle"/>
          </p:nvPr>
        </p:nvSpPr>
        <p:spPr>
          <a:xfrm>
            <a:off x="5827800" y="4098075"/>
            <a:ext cx="3004500" cy="13479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Ingresamos la cadena</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33" name="Google Shape;133;p15"/>
          <p:cNvSpPr txBox="1"/>
          <p:nvPr>
            <p:ph idx="1" type="subTitle"/>
          </p:nvPr>
        </p:nvSpPr>
        <p:spPr>
          <a:xfrm>
            <a:off x="1073375" y="1447850"/>
            <a:ext cx="3455700" cy="7233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SzPts val="935"/>
              <a:buNone/>
            </a:pPr>
            <a:r>
              <a:rPr lang="es-419" sz="1500">
                <a:latin typeface="Arial"/>
                <a:ea typeface="Arial"/>
                <a:cs typeface="Arial"/>
                <a:sym typeface="Arial"/>
              </a:rPr>
              <a:t>Observamos si el EIP cambia a 42424242, entonces se puede controlar el EIP</a:t>
            </a:r>
            <a:endParaRPr sz="1500">
              <a:latin typeface="Arial"/>
              <a:ea typeface="Arial"/>
              <a:cs typeface="Arial"/>
              <a:sym typeface="Arial"/>
            </a:endParaRPr>
          </a:p>
        </p:txBody>
      </p:sp>
      <p:pic>
        <p:nvPicPr>
          <p:cNvPr id="134" name="Google Shape;134;p15"/>
          <p:cNvPicPr preferRelativeResize="0"/>
          <p:nvPr/>
        </p:nvPicPr>
        <p:blipFill>
          <a:blip r:embed="rId3">
            <a:alphaModFix/>
          </a:blip>
          <a:stretch>
            <a:fillRect/>
          </a:stretch>
        </p:blipFill>
        <p:spPr>
          <a:xfrm>
            <a:off x="807200" y="2250550"/>
            <a:ext cx="3988050" cy="2695600"/>
          </a:xfrm>
          <a:prstGeom prst="rect">
            <a:avLst/>
          </a:prstGeom>
          <a:noFill/>
          <a:ln>
            <a:noFill/>
          </a:ln>
        </p:spPr>
      </p:pic>
      <p:pic>
        <p:nvPicPr>
          <p:cNvPr id="135" name="Google Shape;135;p15"/>
          <p:cNvPicPr preferRelativeResize="0"/>
          <p:nvPr/>
        </p:nvPicPr>
        <p:blipFill>
          <a:blip r:embed="rId4">
            <a:alphaModFix/>
          </a:blip>
          <a:stretch>
            <a:fillRect/>
          </a:stretch>
        </p:blipFill>
        <p:spPr>
          <a:xfrm>
            <a:off x="4942575" y="2250550"/>
            <a:ext cx="3889725" cy="1017975"/>
          </a:xfrm>
          <a:prstGeom prst="rect">
            <a:avLst/>
          </a:prstGeom>
          <a:noFill/>
          <a:ln>
            <a:noFill/>
          </a:ln>
        </p:spPr>
      </p:pic>
      <p:pic>
        <p:nvPicPr>
          <p:cNvPr id="136" name="Google Shape;136;p15"/>
          <p:cNvPicPr preferRelativeResize="0"/>
          <p:nvPr/>
        </p:nvPicPr>
        <p:blipFill>
          <a:blip r:embed="rId5">
            <a:alphaModFix/>
          </a:blip>
          <a:stretch>
            <a:fillRect/>
          </a:stretch>
        </p:blipFill>
        <p:spPr>
          <a:xfrm>
            <a:off x="4942575" y="3375425"/>
            <a:ext cx="3889725" cy="1570725"/>
          </a:xfrm>
          <a:prstGeom prst="rect">
            <a:avLst/>
          </a:prstGeom>
          <a:noFill/>
          <a:ln>
            <a:noFill/>
          </a:ln>
        </p:spPr>
      </p:pic>
      <p:sp>
        <p:nvSpPr>
          <p:cNvPr id="137" name="Google Shape;137;p15"/>
          <p:cNvSpPr txBox="1"/>
          <p:nvPr>
            <p:ph idx="1" type="subTitle"/>
          </p:nvPr>
        </p:nvSpPr>
        <p:spPr>
          <a:xfrm>
            <a:off x="5159588" y="1447850"/>
            <a:ext cx="3455700" cy="7233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SzPts val="935"/>
              <a:buNone/>
            </a:pPr>
            <a:r>
              <a:rPr lang="es-419" sz="1500">
                <a:latin typeface="Arial"/>
                <a:ea typeface="Arial"/>
                <a:cs typeface="Arial"/>
                <a:sym typeface="Arial"/>
              </a:rPr>
              <a:t>Generamos otra cadena y la ingresamos</a:t>
            </a:r>
            <a:endParaRPr sz="15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43" name="Google Shape;143;p16"/>
          <p:cNvSpPr txBox="1"/>
          <p:nvPr>
            <p:ph idx="1" type="subTitle"/>
          </p:nvPr>
        </p:nvSpPr>
        <p:spPr>
          <a:xfrm>
            <a:off x="881200" y="2571750"/>
            <a:ext cx="3056700" cy="13857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Observamos que las C’s se van al registro ESP</a:t>
            </a:r>
            <a:endParaRPr sz="1500">
              <a:latin typeface="Arial"/>
              <a:ea typeface="Arial"/>
              <a:cs typeface="Arial"/>
              <a:sym typeface="Arial"/>
            </a:endParaRPr>
          </a:p>
        </p:txBody>
      </p:sp>
      <p:pic>
        <p:nvPicPr>
          <p:cNvPr id="144" name="Google Shape;144;p16"/>
          <p:cNvPicPr preferRelativeResize="0"/>
          <p:nvPr/>
        </p:nvPicPr>
        <p:blipFill>
          <a:blip r:embed="rId3">
            <a:alphaModFix/>
          </a:blip>
          <a:stretch>
            <a:fillRect/>
          </a:stretch>
        </p:blipFill>
        <p:spPr>
          <a:xfrm>
            <a:off x="4179100" y="1350712"/>
            <a:ext cx="4653200" cy="347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7"/>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Bad Chars</a:t>
            </a:r>
            <a:endParaRPr/>
          </a:p>
        </p:txBody>
      </p:sp>
      <p:sp>
        <p:nvSpPr>
          <p:cNvPr id="150" name="Google Shape;150;p17"/>
          <p:cNvSpPr txBox="1"/>
          <p:nvPr>
            <p:ph idx="1" type="subTitle"/>
          </p:nvPr>
        </p:nvSpPr>
        <p:spPr>
          <a:xfrm>
            <a:off x="1209150" y="4590975"/>
            <a:ext cx="3056700" cy="3621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el directorio de trabajo</a:t>
            </a:r>
            <a:endParaRPr sz="1500">
              <a:latin typeface="Arial"/>
              <a:ea typeface="Arial"/>
              <a:cs typeface="Arial"/>
              <a:sym typeface="Arial"/>
            </a:endParaRPr>
          </a:p>
        </p:txBody>
      </p:sp>
      <p:pic>
        <p:nvPicPr>
          <p:cNvPr id="151" name="Google Shape;151;p17"/>
          <p:cNvPicPr preferRelativeResize="0"/>
          <p:nvPr/>
        </p:nvPicPr>
        <p:blipFill>
          <a:blip r:embed="rId3">
            <a:alphaModFix/>
          </a:blip>
          <a:stretch>
            <a:fillRect/>
          </a:stretch>
        </p:blipFill>
        <p:spPr>
          <a:xfrm>
            <a:off x="793425" y="1450400"/>
            <a:ext cx="3888149" cy="2912865"/>
          </a:xfrm>
          <a:prstGeom prst="rect">
            <a:avLst/>
          </a:prstGeom>
          <a:noFill/>
          <a:ln>
            <a:noFill/>
          </a:ln>
        </p:spPr>
      </p:pic>
      <p:pic>
        <p:nvPicPr>
          <p:cNvPr id="152" name="Google Shape;152;p17"/>
          <p:cNvPicPr preferRelativeResize="0"/>
          <p:nvPr/>
        </p:nvPicPr>
        <p:blipFill>
          <a:blip r:embed="rId4">
            <a:alphaModFix/>
          </a:blip>
          <a:stretch>
            <a:fillRect/>
          </a:stretch>
        </p:blipFill>
        <p:spPr>
          <a:xfrm>
            <a:off x="4823600" y="1450400"/>
            <a:ext cx="3888149" cy="2912875"/>
          </a:xfrm>
          <a:prstGeom prst="rect">
            <a:avLst/>
          </a:prstGeom>
          <a:noFill/>
          <a:ln>
            <a:noFill/>
          </a:ln>
        </p:spPr>
      </p:pic>
      <p:sp>
        <p:nvSpPr>
          <p:cNvPr id="153" name="Google Shape;153;p17"/>
          <p:cNvSpPr txBox="1"/>
          <p:nvPr>
            <p:ph idx="1" type="subTitle"/>
          </p:nvPr>
        </p:nvSpPr>
        <p:spPr>
          <a:xfrm>
            <a:off x="4853975" y="4590975"/>
            <a:ext cx="3827400" cy="698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Generamos una lista de chars excluyendo inicialmente el byte nulo</a:t>
            </a:r>
            <a:endParaRPr sz="15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Conexión</a:t>
            </a:r>
            <a:endParaRPr/>
          </a:p>
        </p:txBody>
      </p:sp>
      <p:sp>
        <p:nvSpPr>
          <p:cNvPr id="159" name="Google Shape;159;p18"/>
          <p:cNvSpPr txBox="1"/>
          <p:nvPr>
            <p:ph idx="1" type="subTitle"/>
          </p:nvPr>
        </p:nvSpPr>
        <p:spPr>
          <a:xfrm>
            <a:off x="1515300" y="4590975"/>
            <a:ext cx="3056700" cy="3621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nuestro </a:t>
            </a:r>
            <a:r>
              <a:rPr lang="es-419" sz="1500" u="sng">
                <a:solidFill>
                  <a:schemeClr val="hlink"/>
                </a:solidFill>
                <a:latin typeface="Arial"/>
                <a:ea typeface="Arial"/>
                <a:cs typeface="Arial"/>
                <a:sym typeface="Arial"/>
                <a:hlinkClick r:id="rId3"/>
              </a:rPr>
              <a:t>exploit.py</a:t>
            </a:r>
            <a:r>
              <a:rPr lang="es-419" sz="1500">
                <a:latin typeface="Arial"/>
                <a:ea typeface="Arial"/>
                <a:cs typeface="Arial"/>
                <a:sym typeface="Arial"/>
              </a:rPr>
              <a:t> inicial</a:t>
            </a:r>
            <a:endParaRPr sz="1500">
              <a:latin typeface="Arial"/>
              <a:ea typeface="Arial"/>
              <a:cs typeface="Arial"/>
              <a:sym typeface="Arial"/>
            </a:endParaRPr>
          </a:p>
        </p:txBody>
      </p:sp>
      <p:sp>
        <p:nvSpPr>
          <p:cNvPr id="160" name="Google Shape;160;p18"/>
          <p:cNvSpPr txBox="1"/>
          <p:nvPr>
            <p:ph idx="1" type="subTitle"/>
          </p:nvPr>
        </p:nvSpPr>
        <p:spPr>
          <a:xfrm>
            <a:off x="4745900" y="1475325"/>
            <a:ext cx="3827400" cy="698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un recurso compartido llamado “pwned”</a:t>
            </a:r>
            <a:endParaRPr sz="1500">
              <a:latin typeface="Arial"/>
              <a:ea typeface="Arial"/>
              <a:cs typeface="Arial"/>
              <a:sym typeface="Arial"/>
            </a:endParaRPr>
          </a:p>
        </p:txBody>
      </p:sp>
      <p:pic>
        <p:nvPicPr>
          <p:cNvPr id="161" name="Google Shape;161;p18"/>
          <p:cNvPicPr preferRelativeResize="0"/>
          <p:nvPr/>
        </p:nvPicPr>
        <p:blipFill>
          <a:blip r:embed="rId4">
            <a:alphaModFix/>
          </a:blip>
          <a:stretch>
            <a:fillRect/>
          </a:stretch>
        </p:blipFill>
        <p:spPr>
          <a:xfrm>
            <a:off x="876787" y="1475325"/>
            <a:ext cx="3721426" cy="1654075"/>
          </a:xfrm>
          <a:prstGeom prst="rect">
            <a:avLst/>
          </a:prstGeom>
          <a:noFill/>
          <a:ln>
            <a:noFill/>
          </a:ln>
        </p:spPr>
      </p:pic>
      <p:pic>
        <p:nvPicPr>
          <p:cNvPr id="162" name="Google Shape;162;p18"/>
          <p:cNvPicPr preferRelativeResize="0"/>
          <p:nvPr/>
        </p:nvPicPr>
        <p:blipFill>
          <a:blip r:embed="rId5">
            <a:alphaModFix/>
          </a:blip>
          <a:stretch>
            <a:fillRect/>
          </a:stretch>
        </p:blipFill>
        <p:spPr>
          <a:xfrm>
            <a:off x="4745900" y="2751750"/>
            <a:ext cx="4086400" cy="2201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68" name="Google Shape;168;p19"/>
          <p:cNvSpPr txBox="1"/>
          <p:nvPr>
            <p:ph idx="1" type="subTitle"/>
          </p:nvPr>
        </p:nvSpPr>
        <p:spPr>
          <a:xfrm>
            <a:off x="5182350" y="3114750"/>
            <a:ext cx="3056700" cy="1233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Verificamos que el registro ESP apunte al inicio de dicha secuencia, confirmando el espacio disponible para inyectar el shellcode.</a:t>
            </a:r>
            <a:endParaRPr sz="1500">
              <a:latin typeface="Arial"/>
              <a:ea typeface="Arial"/>
              <a:cs typeface="Arial"/>
              <a:sym typeface="Arial"/>
            </a:endParaRPr>
          </a:p>
        </p:txBody>
      </p:sp>
      <p:sp>
        <p:nvSpPr>
          <p:cNvPr id="169" name="Google Shape;169;p19"/>
          <p:cNvSpPr txBox="1"/>
          <p:nvPr>
            <p:ph idx="1" type="subTitle"/>
          </p:nvPr>
        </p:nvSpPr>
        <p:spPr>
          <a:xfrm>
            <a:off x="1940100" y="2060550"/>
            <a:ext cx="5263800" cy="3621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Damos permisos de </a:t>
            </a:r>
            <a:r>
              <a:rPr lang="es-419" sz="1500">
                <a:latin typeface="Arial"/>
                <a:ea typeface="Arial"/>
                <a:cs typeface="Arial"/>
                <a:sym typeface="Arial"/>
              </a:rPr>
              <a:t>ejecución</a:t>
            </a:r>
            <a:r>
              <a:rPr lang="es-419" sz="1500">
                <a:latin typeface="Arial"/>
                <a:ea typeface="Arial"/>
                <a:cs typeface="Arial"/>
                <a:sym typeface="Arial"/>
              </a:rPr>
              <a:t> y abrimos nuestro archivo</a:t>
            </a:r>
            <a:endParaRPr sz="1500">
              <a:latin typeface="Arial"/>
              <a:ea typeface="Arial"/>
              <a:cs typeface="Arial"/>
              <a:sym typeface="Arial"/>
            </a:endParaRPr>
          </a:p>
        </p:txBody>
      </p:sp>
      <p:pic>
        <p:nvPicPr>
          <p:cNvPr id="170" name="Google Shape;170;p19"/>
          <p:cNvPicPr preferRelativeResize="0"/>
          <p:nvPr/>
        </p:nvPicPr>
        <p:blipFill>
          <a:blip r:embed="rId3">
            <a:alphaModFix/>
          </a:blip>
          <a:stretch>
            <a:fillRect/>
          </a:stretch>
        </p:blipFill>
        <p:spPr>
          <a:xfrm>
            <a:off x="1152238" y="1390650"/>
            <a:ext cx="6839525" cy="647700"/>
          </a:xfrm>
          <a:prstGeom prst="rect">
            <a:avLst/>
          </a:prstGeom>
          <a:noFill/>
          <a:ln>
            <a:noFill/>
          </a:ln>
        </p:spPr>
      </p:pic>
      <p:pic>
        <p:nvPicPr>
          <p:cNvPr id="171" name="Google Shape;171;p19"/>
          <p:cNvPicPr preferRelativeResize="0"/>
          <p:nvPr/>
        </p:nvPicPr>
        <p:blipFill>
          <a:blip r:embed="rId4">
            <a:alphaModFix/>
          </a:blip>
          <a:stretch>
            <a:fillRect/>
          </a:stretch>
        </p:blipFill>
        <p:spPr>
          <a:xfrm>
            <a:off x="1152250" y="2444850"/>
            <a:ext cx="3769250" cy="256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77" name="Google Shape;177;p20"/>
          <p:cNvSpPr txBox="1"/>
          <p:nvPr>
            <p:ph idx="1" type="subTitle"/>
          </p:nvPr>
        </p:nvSpPr>
        <p:spPr>
          <a:xfrm>
            <a:off x="5667000" y="2646075"/>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Comparamos el contenido de la pila con el contenido de la pila con la lista de badchars original</a:t>
            </a:r>
            <a:endParaRPr sz="1500">
              <a:latin typeface="Arial"/>
              <a:ea typeface="Arial"/>
              <a:cs typeface="Arial"/>
              <a:sym typeface="Arial"/>
            </a:endParaRPr>
          </a:p>
        </p:txBody>
      </p:sp>
      <p:pic>
        <p:nvPicPr>
          <p:cNvPr id="178" name="Google Shape;178;p20"/>
          <p:cNvPicPr preferRelativeResize="0"/>
          <p:nvPr/>
        </p:nvPicPr>
        <p:blipFill>
          <a:blip r:embed="rId3">
            <a:alphaModFix/>
          </a:blip>
          <a:stretch>
            <a:fillRect/>
          </a:stretch>
        </p:blipFill>
        <p:spPr>
          <a:xfrm>
            <a:off x="844400" y="1459150"/>
            <a:ext cx="4563365" cy="340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Shellcode</a:t>
            </a:r>
            <a:endParaRPr/>
          </a:p>
        </p:txBody>
      </p:sp>
      <p:sp>
        <p:nvSpPr>
          <p:cNvPr id="184" name="Google Shape;184;p21"/>
          <p:cNvSpPr txBox="1"/>
          <p:nvPr>
            <p:ph idx="1" type="subTitle"/>
          </p:nvPr>
        </p:nvSpPr>
        <p:spPr>
          <a:xfrm>
            <a:off x="844025" y="2746975"/>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Generamos un shellcode para establecer una </a:t>
            </a:r>
            <a:r>
              <a:rPr lang="es-419" sz="1500">
                <a:latin typeface="Arial"/>
                <a:ea typeface="Arial"/>
                <a:cs typeface="Arial"/>
                <a:sym typeface="Arial"/>
              </a:rPr>
              <a:t>conexión</a:t>
            </a:r>
            <a:r>
              <a:rPr lang="es-419" sz="1500">
                <a:latin typeface="Arial"/>
                <a:ea typeface="Arial"/>
                <a:cs typeface="Arial"/>
                <a:sym typeface="Arial"/>
              </a:rPr>
              <a:t> inversa con la </a:t>
            </a:r>
            <a:r>
              <a:rPr lang="es-419" sz="1500">
                <a:latin typeface="Arial"/>
                <a:ea typeface="Arial"/>
                <a:cs typeface="Arial"/>
                <a:sym typeface="Arial"/>
              </a:rPr>
              <a:t>máquina</a:t>
            </a:r>
            <a:r>
              <a:rPr lang="es-419" sz="1500">
                <a:latin typeface="Arial"/>
                <a:ea typeface="Arial"/>
                <a:cs typeface="Arial"/>
                <a:sym typeface="Arial"/>
              </a:rPr>
              <a:t> Kali</a:t>
            </a:r>
            <a:endParaRPr sz="1500">
              <a:latin typeface="Arial"/>
              <a:ea typeface="Arial"/>
              <a:cs typeface="Arial"/>
              <a:sym typeface="Arial"/>
            </a:endParaRPr>
          </a:p>
        </p:txBody>
      </p:sp>
      <p:pic>
        <p:nvPicPr>
          <p:cNvPr id="185" name="Google Shape;185;p21"/>
          <p:cNvPicPr preferRelativeResize="0"/>
          <p:nvPr/>
        </p:nvPicPr>
        <p:blipFill>
          <a:blip r:embed="rId3">
            <a:alphaModFix/>
          </a:blip>
          <a:stretch>
            <a:fillRect/>
          </a:stretch>
        </p:blipFill>
        <p:spPr>
          <a:xfrm>
            <a:off x="4027600" y="1368450"/>
            <a:ext cx="4698875" cy="352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191" name="Google Shape;191;p22"/>
          <p:cNvSpPr txBox="1"/>
          <p:nvPr>
            <p:ph idx="1" type="subTitle"/>
          </p:nvPr>
        </p:nvSpPr>
        <p:spPr>
          <a:xfrm>
            <a:off x="5160050" y="3267263"/>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Localizamos la </a:t>
            </a:r>
            <a:r>
              <a:rPr lang="es-419" sz="1500">
                <a:latin typeface="Arial"/>
                <a:ea typeface="Arial"/>
                <a:cs typeface="Arial"/>
                <a:sym typeface="Arial"/>
              </a:rPr>
              <a:t>posición</a:t>
            </a:r>
            <a:r>
              <a:rPr lang="es-419" sz="1500">
                <a:latin typeface="Arial"/>
                <a:ea typeface="Arial"/>
                <a:cs typeface="Arial"/>
                <a:sym typeface="Arial"/>
              </a:rPr>
              <a:t> en memoria donde se encuentra el opcode</a:t>
            </a:r>
            <a:endParaRPr sz="1500">
              <a:latin typeface="Arial"/>
              <a:ea typeface="Arial"/>
              <a:cs typeface="Arial"/>
              <a:sym typeface="Arial"/>
            </a:endParaRPr>
          </a:p>
        </p:txBody>
      </p:sp>
      <p:pic>
        <p:nvPicPr>
          <p:cNvPr id="192" name="Google Shape;192;p22"/>
          <p:cNvPicPr preferRelativeResize="0"/>
          <p:nvPr/>
        </p:nvPicPr>
        <p:blipFill>
          <a:blip r:embed="rId3">
            <a:alphaModFix/>
          </a:blip>
          <a:stretch>
            <a:fillRect/>
          </a:stretch>
        </p:blipFill>
        <p:spPr>
          <a:xfrm>
            <a:off x="844025" y="1309700"/>
            <a:ext cx="3881150" cy="809625"/>
          </a:xfrm>
          <a:prstGeom prst="rect">
            <a:avLst/>
          </a:prstGeom>
          <a:noFill/>
          <a:ln>
            <a:noFill/>
          </a:ln>
        </p:spPr>
      </p:pic>
      <p:pic>
        <p:nvPicPr>
          <p:cNvPr id="193" name="Google Shape;193;p22"/>
          <p:cNvPicPr preferRelativeResize="0"/>
          <p:nvPr/>
        </p:nvPicPr>
        <p:blipFill>
          <a:blip r:embed="rId4">
            <a:alphaModFix/>
          </a:blip>
          <a:stretch>
            <a:fillRect/>
          </a:stretch>
        </p:blipFill>
        <p:spPr>
          <a:xfrm>
            <a:off x="844025" y="2252750"/>
            <a:ext cx="3881150" cy="2800025"/>
          </a:xfrm>
          <a:prstGeom prst="rect">
            <a:avLst/>
          </a:prstGeom>
          <a:noFill/>
          <a:ln>
            <a:noFill/>
          </a:ln>
        </p:spPr>
      </p:pic>
      <p:sp>
        <p:nvSpPr>
          <p:cNvPr id="194" name="Google Shape;194;p22"/>
          <p:cNvSpPr txBox="1"/>
          <p:nvPr>
            <p:ph idx="1" type="subTitle"/>
          </p:nvPr>
        </p:nvSpPr>
        <p:spPr>
          <a:xfrm>
            <a:off x="5160050" y="1521754"/>
            <a:ext cx="30567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Averiguamos el opcode</a:t>
            </a:r>
            <a:endParaRPr sz="15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Stack Overflow</a:t>
            </a:r>
            <a:endParaRPr/>
          </a:p>
        </p:txBody>
      </p:sp>
      <p:sp>
        <p:nvSpPr>
          <p:cNvPr id="38" name="Google Shape;38;p5"/>
          <p:cNvSpPr txBox="1"/>
          <p:nvPr>
            <p:ph idx="1" type="subTitle"/>
          </p:nvPr>
        </p:nvSpPr>
        <p:spPr>
          <a:xfrm>
            <a:off x="482200" y="3018875"/>
            <a:ext cx="8090400" cy="1632600"/>
          </a:xfrm>
          <a:prstGeom prst="rect">
            <a:avLst/>
          </a:prstGeom>
        </p:spPr>
        <p:txBody>
          <a:bodyPr anchorCtr="0" anchor="t" bIns="34275" lIns="68575" spcFirstLastPara="1" rIns="68575" wrap="square" tIns="34275">
            <a:noAutofit/>
          </a:bodyPr>
          <a:lstStyle/>
          <a:p>
            <a:pPr indent="0" lvl="0" marL="457200" rtl="0" algn="l">
              <a:lnSpc>
                <a:spcPct val="115000"/>
              </a:lnSpc>
              <a:spcBef>
                <a:spcPts val="0"/>
              </a:spcBef>
              <a:spcAft>
                <a:spcPts val="0"/>
              </a:spcAft>
              <a:buClr>
                <a:schemeClr val="dk1"/>
              </a:buClr>
              <a:buSzPts val="1100"/>
              <a:buFont typeface="Arial"/>
              <a:buNone/>
            </a:pPr>
            <a:r>
              <a:rPr lang="es-419" sz="1500">
                <a:solidFill>
                  <a:schemeClr val="lt1"/>
                </a:solidFill>
                <a:latin typeface="Arial"/>
                <a:ea typeface="Arial"/>
                <a:cs typeface="Arial"/>
                <a:sym typeface="Arial"/>
              </a:rPr>
              <a:t>Un Stack Overflow (desbordamiento de pila) es un tipo específico de vulnerabilidad de memoria que ocurre cuando un programa escribe más datos de los que puede manejar en la pila (stack) de ejecución. Cuando se copian datos excesivos a la pila, los bytes adicionales pueden sobrescribir otros datos  incluida la dirección de retorno almacenada. Esta situación puede llevar a errores del sistema o ser explotada por atacantes para ejecutar código malicioso.</a:t>
            </a:r>
            <a:endParaRPr sz="3100">
              <a:solidFill>
                <a:schemeClr val="lt1"/>
              </a:solidFill>
            </a:endParaRPr>
          </a:p>
        </p:txBody>
      </p:sp>
      <p:pic>
        <p:nvPicPr>
          <p:cNvPr id="39" name="Google Shape;39;p5"/>
          <p:cNvPicPr preferRelativeResize="0"/>
          <p:nvPr/>
        </p:nvPicPr>
        <p:blipFill>
          <a:blip r:embed="rId3">
            <a:alphaModFix/>
          </a:blip>
          <a:stretch>
            <a:fillRect/>
          </a:stretch>
        </p:blipFill>
        <p:spPr>
          <a:xfrm>
            <a:off x="2281538" y="1517388"/>
            <a:ext cx="4580925" cy="1352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00" name="Google Shape;200;p23"/>
          <p:cNvSpPr txBox="1"/>
          <p:nvPr>
            <p:ph idx="1" type="subTitle"/>
          </p:nvPr>
        </p:nvSpPr>
        <p:spPr>
          <a:xfrm>
            <a:off x="5346638" y="1431796"/>
            <a:ext cx="30567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Observamos que la </a:t>
            </a:r>
            <a:r>
              <a:rPr lang="es-419" sz="1500">
                <a:latin typeface="Arial"/>
                <a:ea typeface="Arial"/>
                <a:cs typeface="Arial"/>
                <a:sym typeface="Arial"/>
              </a:rPr>
              <a:t>dirección</a:t>
            </a:r>
            <a:r>
              <a:rPr lang="es-419" sz="1500">
                <a:latin typeface="Arial"/>
                <a:ea typeface="Arial"/>
                <a:cs typeface="Arial"/>
                <a:sym typeface="Arial"/>
              </a:rPr>
              <a:t> corresponde a JMP ESP</a:t>
            </a:r>
            <a:endParaRPr sz="1500">
              <a:latin typeface="Arial"/>
              <a:ea typeface="Arial"/>
              <a:cs typeface="Arial"/>
              <a:sym typeface="Arial"/>
            </a:endParaRPr>
          </a:p>
        </p:txBody>
      </p:sp>
      <p:sp>
        <p:nvSpPr>
          <p:cNvPr id="201" name="Google Shape;201;p23"/>
          <p:cNvSpPr txBox="1"/>
          <p:nvPr>
            <p:ph idx="1" type="subTitle"/>
          </p:nvPr>
        </p:nvSpPr>
        <p:spPr>
          <a:xfrm>
            <a:off x="1297988" y="1503216"/>
            <a:ext cx="30567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Buscamos la </a:t>
            </a:r>
            <a:r>
              <a:rPr lang="es-419" sz="1500">
                <a:latin typeface="Arial"/>
                <a:ea typeface="Arial"/>
                <a:cs typeface="Arial"/>
                <a:sym typeface="Arial"/>
              </a:rPr>
              <a:t>dirección</a:t>
            </a:r>
            <a:r>
              <a:rPr lang="es-419" sz="1500">
                <a:latin typeface="Arial"/>
                <a:ea typeface="Arial"/>
                <a:cs typeface="Arial"/>
                <a:sym typeface="Arial"/>
              </a:rPr>
              <a:t> generada</a:t>
            </a:r>
            <a:endParaRPr sz="1500">
              <a:latin typeface="Arial"/>
              <a:ea typeface="Arial"/>
              <a:cs typeface="Arial"/>
              <a:sym typeface="Arial"/>
            </a:endParaRPr>
          </a:p>
        </p:txBody>
      </p:sp>
      <p:pic>
        <p:nvPicPr>
          <p:cNvPr id="202" name="Google Shape;202;p23"/>
          <p:cNvPicPr preferRelativeResize="0"/>
          <p:nvPr/>
        </p:nvPicPr>
        <p:blipFill>
          <a:blip r:embed="rId3">
            <a:alphaModFix/>
          </a:blip>
          <a:stretch>
            <a:fillRect/>
          </a:stretch>
        </p:blipFill>
        <p:spPr>
          <a:xfrm>
            <a:off x="869025" y="2023475"/>
            <a:ext cx="3914625" cy="2939225"/>
          </a:xfrm>
          <a:prstGeom prst="rect">
            <a:avLst/>
          </a:prstGeom>
          <a:noFill/>
          <a:ln>
            <a:noFill/>
          </a:ln>
        </p:spPr>
      </p:pic>
      <p:pic>
        <p:nvPicPr>
          <p:cNvPr id="203" name="Google Shape;203;p23"/>
          <p:cNvPicPr preferRelativeResize="0"/>
          <p:nvPr/>
        </p:nvPicPr>
        <p:blipFill>
          <a:blip r:embed="rId4">
            <a:alphaModFix/>
          </a:blip>
          <a:stretch>
            <a:fillRect/>
          </a:stretch>
        </p:blipFill>
        <p:spPr>
          <a:xfrm>
            <a:off x="4917675" y="2026728"/>
            <a:ext cx="3914625" cy="29327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09" name="Google Shape;209;p24"/>
          <p:cNvSpPr txBox="1"/>
          <p:nvPr>
            <p:ph idx="1" type="subTitle"/>
          </p:nvPr>
        </p:nvSpPr>
        <p:spPr>
          <a:xfrm>
            <a:off x="5515788" y="1368459"/>
            <a:ext cx="30567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Modificamos nuestro exploit.py</a:t>
            </a:r>
            <a:endParaRPr sz="1500">
              <a:latin typeface="Arial"/>
              <a:ea typeface="Arial"/>
              <a:cs typeface="Arial"/>
              <a:sym typeface="Arial"/>
            </a:endParaRPr>
          </a:p>
        </p:txBody>
      </p:sp>
      <p:sp>
        <p:nvSpPr>
          <p:cNvPr id="210" name="Google Shape;210;p24"/>
          <p:cNvSpPr txBox="1"/>
          <p:nvPr>
            <p:ph idx="1" type="subTitle"/>
          </p:nvPr>
        </p:nvSpPr>
        <p:spPr>
          <a:xfrm>
            <a:off x="6423343" y="4043625"/>
            <a:ext cx="13362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Ejecutamos</a:t>
            </a:r>
            <a:endParaRPr sz="1500">
              <a:latin typeface="Arial"/>
              <a:ea typeface="Arial"/>
              <a:cs typeface="Arial"/>
              <a:sym typeface="Arial"/>
            </a:endParaRPr>
          </a:p>
        </p:txBody>
      </p:sp>
      <p:pic>
        <p:nvPicPr>
          <p:cNvPr id="211" name="Google Shape;211;p24"/>
          <p:cNvPicPr preferRelativeResize="0"/>
          <p:nvPr/>
        </p:nvPicPr>
        <p:blipFill rotWithShape="1">
          <a:blip r:embed="rId3">
            <a:alphaModFix/>
          </a:blip>
          <a:srcRect b="0" l="0" r="48341" t="0"/>
          <a:stretch/>
        </p:blipFill>
        <p:spPr>
          <a:xfrm>
            <a:off x="5610375" y="3187725"/>
            <a:ext cx="2962124" cy="714375"/>
          </a:xfrm>
          <a:prstGeom prst="rect">
            <a:avLst/>
          </a:prstGeom>
          <a:noFill/>
          <a:ln>
            <a:noFill/>
          </a:ln>
        </p:spPr>
      </p:pic>
      <p:pic>
        <p:nvPicPr>
          <p:cNvPr id="212" name="Google Shape;212;p24"/>
          <p:cNvPicPr preferRelativeResize="0"/>
          <p:nvPr/>
        </p:nvPicPr>
        <p:blipFill>
          <a:blip r:embed="rId4">
            <a:alphaModFix/>
          </a:blip>
          <a:stretch>
            <a:fillRect/>
          </a:stretch>
        </p:blipFill>
        <p:spPr>
          <a:xfrm>
            <a:off x="853500" y="1368450"/>
            <a:ext cx="4407925" cy="1929200"/>
          </a:xfrm>
          <a:prstGeom prst="rect">
            <a:avLst/>
          </a:prstGeom>
          <a:noFill/>
          <a:ln>
            <a:noFill/>
          </a:ln>
        </p:spPr>
      </p:pic>
      <p:pic>
        <p:nvPicPr>
          <p:cNvPr id="213" name="Google Shape;213;p24"/>
          <p:cNvPicPr preferRelativeResize="0"/>
          <p:nvPr/>
        </p:nvPicPr>
        <p:blipFill>
          <a:blip r:embed="rId5">
            <a:alphaModFix/>
          </a:blip>
          <a:stretch>
            <a:fillRect/>
          </a:stretch>
        </p:blipFill>
        <p:spPr>
          <a:xfrm>
            <a:off x="853500" y="3297650"/>
            <a:ext cx="4407926" cy="159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19" name="Google Shape;219;p25"/>
          <p:cNvSpPr txBox="1"/>
          <p:nvPr>
            <p:ph idx="1" type="subTitle"/>
          </p:nvPr>
        </p:nvSpPr>
        <p:spPr>
          <a:xfrm>
            <a:off x="5984493" y="1806900"/>
            <a:ext cx="14238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b="1" lang="es-419">
                <a:latin typeface="Arial"/>
                <a:ea typeface="Arial"/>
                <a:cs typeface="Arial"/>
                <a:sym typeface="Arial"/>
              </a:rPr>
              <a:t>ÉXITO</a:t>
            </a:r>
            <a:endParaRPr b="1">
              <a:latin typeface="Arial"/>
              <a:ea typeface="Arial"/>
              <a:cs typeface="Arial"/>
              <a:sym typeface="Arial"/>
            </a:endParaRPr>
          </a:p>
        </p:txBody>
      </p:sp>
      <p:pic>
        <p:nvPicPr>
          <p:cNvPr id="220" name="Google Shape;220;p25"/>
          <p:cNvPicPr preferRelativeResize="0"/>
          <p:nvPr/>
        </p:nvPicPr>
        <p:blipFill>
          <a:blip r:embed="rId3">
            <a:alphaModFix/>
          </a:blip>
          <a:stretch>
            <a:fillRect/>
          </a:stretch>
        </p:blipFill>
        <p:spPr>
          <a:xfrm>
            <a:off x="942975" y="1300250"/>
            <a:ext cx="3461000" cy="1747750"/>
          </a:xfrm>
          <a:prstGeom prst="rect">
            <a:avLst/>
          </a:prstGeom>
          <a:noFill/>
          <a:ln>
            <a:noFill/>
          </a:ln>
        </p:spPr>
      </p:pic>
      <p:pic>
        <p:nvPicPr>
          <p:cNvPr id="221" name="Google Shape;221;p25"/>
          <p:cNvPicPr preferRelativeResize="0"/>
          <p:nvPr/>
        </p:nvPicPr>
        <p:blipFill>
          <a:blip r:embed="rId4">
            <a:alphaModFix/>
          </a:blip>
          <a:stretch>
            <a:fillRect/>
          </a:stretch>
        </p:blipFill>
        <p:spPr>
          <a:xfrm>
            <a:off x="3855350" y="3132075"/>
            <a:ext cx="4862750" cy="189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R</a:t>
            </a:r>
            <a:r>
              <a:rPr lang="es-419"/>
              <a:t>eferencias</a:t>
            </a:r>
            <a:endParaRPr/>
          </a:p>
        </p:txBody>
      </p:sp>
      <p:sp>
        <p:nvSpPr>
          <p:cNvPr id="227" name="Google Shape;227;p26"/>
          <p:cNvSpPr txBox="1"/>
          <p:nvPr>
            <p:ph idx="1" type="subTitle"/>
          </p:nvPr>
        </p:nvSpPr>
        <p:spPr>
          <a:xfrm>
            <a:off x="160725" y="1714500"/>
            <a:ext cx="8586000" cy="3348600"/>
          </a:xfrm>
          <a:prstGeom prst="rect">
            <a:avLst/>
          </a:prstGeom>
        </p:spPr>
        <p:txBody>
          <a:bodyPr anchorCtr="0" anchor="t" bIns="34275" lIns="68575" spcFirstLastPara="1" rIns="68575" wrap="square" tIns="34275">
            <a:normAutofit/>
          </a:bodyPr>
          <a:lstStyle/>
          <a:p>
            <a:pPr indent="-323850" lvl="0" marL="914400" rtl="0" algn="just">
              <a:lnSpc>
                <a:spcPct val="115000"/>
              </a:lnSpc>
              <a:spcBef>
                <a:spcPts val="0"/>
              </a:spcBef>
              <a:spcAft>
                <a:spcPts val="0"/>
              </a:spcAft>
              <a:buSzPts val="1500"/>
              <a:buFont typeface="Roboto"/>
              <a:buChar char="●"/>
            </a:pPr>
            <a:r>
              <a:rPr lang="es-419" sz="1500">
                <a:solidFill>
                  <a:schemeClr val="lt1"/>
                </a:solidFill>
                <a:latin typeface="Roboto"/>
                <a:ea typeface="Roboto"/>
                <a:cs typeface="Roboto"/>
                <a:sym typeface="Roboto"/>
              </a:rPr>
              <a:t>Cloudflare. (s.f.). </a:t>
            </a:r>
            <a:r>
              <a:rPr i="1" lang="es-419" sz="1500">
                <a:solidFill>
                  <a:schemeClr val="lt1"/>
                </a:solidFill>
                <a:latin typeface="Roboto"/>
                <a:ea typeface="Roboto"/>
                <a:cs typeface="Roboto"/>
                <a:sym typeface="Roboto"/>
              </a:rPr>
              <a:t>Buffer overflow</a:t>
            </a:r>
            <a:r>
              <a:rPr lang="es-419" sz="1500">
                <a:solidFill>
                  <a:schemeClr val="lt1"/>
                </a:solidFill>
                <a:latin typeface="Roboto"/>
                <a:ea typeface="Roboto"/>
                <a:cs typeface="Roboto"/>
                <a:sym typeface="Roboto"/>
              </a:rPr>
              <a:t>. Cloudflare. </a:t>
            </a:r>
            <a:r>
              <a:rPr lang="es-419" sz="1500" u="sng">
                <a:solidFill>
                  <a:srgbClr val="9FC5E8"/>
                </a:solidFill>
                <a:latin typeface="Roboto"/>
                <a:ea typeface="Roboto"/>
                <a:cs typeface="Roboto"/>
                <a:sym typeface="Roboto"/>
                <a:hlinkClick r:id="rId3">
                  <a:extLst>
                    <a:ext uri="{A12FA001-AC4F-418D-AE19-62706E023703}">
                      <ahyp:hlinkClr val="tx"/>
                    </a:ext>
                  </a:extLst>
                </a:hlinkClick>
              </a:rPr>
              <a:t>https://www.cloudflare.com/es-es/learning/security/threats/buffer-overflow/</a:t>
            </a:r>
            <a:endParaRPr sz="1500">
              <a:solidFill>
                <a:srgbClr val="9FC5E8"/>
              </a:solidFill>
              <a:latin typeface="Roboto"/>
              <a:ea typeface="Roboto"/>
              <a:cs typeface="Roboto"/>
              <a:sym typeface="Roboto"/>
            </a:endParaRPr>
          </a:p>
          <a:p>
            <a:pPr indent="-323850" lvl="0" marL="914400" rtl="0" algn="just">
              <a:lnSpc>
                <a:spcPct val="115000"/>
              </a:lnSpc>
              <a:spcBef>
                <a:spcPts val="0"/>
              </a:spcBef>
              <a:spcAft>
                <a:spcPts val="0"/>
              </a:spcAft>
              <a:buSzPts val="1500"/>
              <a:buFont typeface="Roboto"/>
              <a:buChar char="●"/>
            </a:pPr>
            <a:r>
              <a:rPr lang="es-419" sz="1500">
                <a:solidFill>
                  <a:schemeClr val="lt1"/>
                </a:solidFill>
                <a:latin typeface="Roboto"/>
                <a:ea typeface="Roboto"/>
                <a:cs typeface="Roboto"/>
                <a:sym typeface="Roboto"/>
              </a:rPr>
              <a:t>Foster, J. , Osipov, V., Bhalla, N., Heinen, N., &amp; Liu, Y. (2005). </a:t>
            </a:r>
            <a:r>
              <a:rPr i="1" lang="es-419" sz="1500">
                <a:solidFill>
                  <a:schemeClr val="lt1"/>
                </a:solidFill>
                <a:latin typeface="Roboto"/>
                <a:ea typeface="Roboto"/>
                <a:cs typeface="Roboto"/>
                <a:sym typeface="Roboto"/>
              </a:rPr>
              <a:t>Buffer overflow attacks: Detect, exploit, prevent</a:t>
            </a:r>
            <a:r>
              <a:rPr lang="es-419" sz="1500">
                <a:solidFill>
                  <a:schemeClr val="lt1"/>
                </a:solidFill>
                <a:latin typeface="Roboto"/>
                <a:ea typeface="Roboto"/>
                <a:cs typeface="Roboto"/>
                <a:sym typeface="Roboto"/>
              </a:rPr>
              <a:t>. Syngress Publishing. </a:t>
            </a:r>
            <a:r>
              <a:rPr lang="es-419" sz="1500" u="sng">
                <a:solidFill>
                  <a:srgbClr val="A4C2F4"/>
                </a:solidFill>
                <a:latin typeface="Roboto"/>
                <a:ea typeface="Roboto"/>
                <a:cs typeface="Roboto"/>
                <a:sym typeface="Roboto"/>
                <a:hlinkClick r:id="rId4">
                  <a:extLst>
                    <a:ext uri="{A12FA001-AC4F-418D-AE19-62706E023703}">
                      <ahyp:hlinkClr val="tx"/>
                    </a:ext>
                  </a:extLst>
                </a:hlinkClick>
              </a:rPr>
              <a:t>https://repo.zenk-security.com/Techniques%20d.attaques%20%20.%20%20Failles/Buffer%20Overflow%20Attacks%20-%20Detect%20Exploit%20Prevent.pdf</a:t>
            </a:r>
            <a:endParaRPr sz="1500">
              <a:solidFill>
                <a:srgbClr val="A4C2F4"/>
              </a:solidFill>
              <a:latin typeface="Roboto"/>
              <a:ea typeface="Roboto"/>
              <a:cs typeface="Roboto"/>
              <a:sym typeface="Roboto"/>
            </a:endParaRPr>
          </a:p>
          <a:p>
            <a:pPr indent="-323850" lvl="0" marL="914400" rtl="0" algn="just">
              <a:lnSpc>
                <a:spcPct val="115000"/>
              </a:lnSpc>
              <a:spcBef>
                <a:spcPts val="0"/>
              </a:spcBef>
              <a:spcAft>
                <a:spcPts val="0"/>
              </a:spcAft>
              <a:buSzPts val="1500"/>
              <a:buFont typeface="Roboto"/>
              <a:buChar char="●"/>
            </a:pPr>
            <a:r>
              <a:rPr lang="es-419" sz="1500">
                <a:solidFill>
                  <a:schemeClr val="lt1"/>
                </a:solidFill>
                <a:latin typeface="Roboto"/>
                <a:ea typeface="Roboto"/>
                <a:cs typeface="Roboto"/>
                <a:sym typeface="Roboto"/>
              </a:rPr>
              <a:t>Rapid7. (s.f.). </a:t>
            </a:r>
            <a:r>
              <a:rPr i="1" lang="es-419" sz="1500">
                <a:solidFill>
                  <a:schemeClr val="lt1"/>
                </a:solidFill>
                <a:latin typeface="Roboto"/>
                <a:ea typeface="Roboto"/>
                <a:cs typeface="Roboto"/>
                <a:sym typeface="Roboto"/>
              </a:rPr>
              <a:t>Metasploit Framework</a:t>
            </a:r>
            <a:r>
              <a:rPr lang="es-419" sz="1500">
                <a:solidFill>
                  <a:schemeClr val="lt1"/>
                </a:solidFill>
                <a:latin typeface="Roboto"/>
                <a:ea typeface="Roboto"/>
                <a:cs typeface="Roboto"/>
                <a:sym typeface="Roboto"/>
              </a:rPr>
              <a:t>.  Rapid7. </a:t>
            </a:r>
            <a:r>
              <a:rPr lang="es-419" sz="1500" u="sng">
                <a:solidFill>
                  <a:srgbClr val="A4C2F4"/>
                </a:solidFill>
                <a:latin typeface="Roboto"/>
                <a:ea typeface="Roboto"/>
                <a:cs typeface="Roboto"/>
                <a:sym typeface="Roboto"/>
                <a:hlinkClick r:id="rId5">
                  <a:extLst>
                    <a:ext uri="{A12FA001-AC4F-418D-AE19-62706E023703}">
                      <ahyp:hlinkClr val="tx"/>
                    </a:ext>
                  </a:extLst>
                </a:hlinkClick>
              </a:rPr>
              <a:t>https://docs.rapid7.com/metasploit/</a:t>
            </a:r>
            <a:endParaRPr sz="1500">
              <a:solidFill>
                <a:srgbClr val="A4C2F4"/>
              </a:solidFill>
              <a:latin typeface="Roboto"/>
              <a:ea typeface="Roboto"/>
              <a:cs typeface="Roboto"/>
              <a:sym typeface="Roboto"/>
            </a:endParaRPr>
          </a:p>
          <a:p>
            <a:pPr indent="-323850" lvl="0" marL="914400" rtl="0" algn="just">
              <a:lnSpc>
                <a:spcPct val="115000"/>
              </a:lnSpc>
              <a:spcBef>
                <a:spcPts val="0"/>
              </a:spcBef>
              <a:spcAft>
                <a:spcPts val="0"/>
              </a:spcAft>
              <a:buSzPts val="1500"/>
              <a:buFont typeface="Roboto"/>
              <a:buChar char="●"/>
            </a:pPr>
            <a:r>
              <a:rPr lang="es-419" sz="1500">
                <a:solidFill>
                  <a:schemeClr val="lt1"/>
                </a:solidFill>
                <a:latin typeface="Roboto"/>
                <a:ea typeface="Roboto"/>
                <a:cs typeface="Roboto"/>
                <a:sym typeface="Roboto"/>
              </a:rPr>
              <a:t>Immunity Inc. (s.f.). </a:t>
            </a:r>
            <a:r>
              <a:rPr i="1" lang="es-419" sz="1500">
                <a:solidFill>
                  <a:schemeClr val="lt1"/>
                </a:solidFill>
                <a:latin typeface="Roboto"/>
                <a:ea typeface="Roboto"/>
                <a:cs typeface="Roboto"/>
                <a:sym typeface="Roboto"/>
              </a:rPr>
              <a:t>Immunity Debugger</a:t>
            </a:r>
            <a:r>
              <a:rPr lang="es-419" sz="1500">
                <a:solidFill>
                  <a:schemeClr val="lt1"/>
                </a:solidFill>
                <a:latin typeface="Roboto"/>
                <a:ea typeface="Roboto"/>
                <a:cs typeface="Roboto"/>
                <a:sym typeface="Roboto"/>
              </a:rPr>
              <a:t>. </a:t>
            </a:r>
            <a:r>
              <a:rPr lang="es-419" sz="1500" u="sng">
                <a:solidFill>
                  <a:srgbClr val="A4C2F4"/>
                </a:solidFill>
                <a:latin typeface="Roboto"/>
                <a:ea typeface="Roboto"/>
                <a:cs typeface="Roboto"/>
                <a:sym typeface="Roboto"/>
                <a:hlinkClick r:id="rId6">
                  <a:extLst>
                    <a:ext uri="{A12FA001-AC4F-418D-AE19-62706E023703}">
                      <ahyp:hlinkClr val="tx"/>
                    </a:ext>
                  </a:extLst>
                </a:hlinkClick>
              </a:rPr>
              <a:t>https://www.immunityinc.com/products/debugger/</a:t>
            </a:r>
            <a:endParaRPr sz="1500">
              <a:solidFill>
                <a:srgbClr val="A4C2F4"/>
              </a:solidFill>
              <a:latin typeface="Roboto"/>
              <a:ea typeface="Roboto"/>
              <a:cs typeface="Roboto"/>
              <a:sym typeface="Roboto"/>
            </a:endParaRPr>
          </a:p>
          <a:p>
            <a:pPr indent="-323850" lvl="0" marL="914400" rtl="0" algn="just">
              <a:lnSpc>
                <a:spcPct val="115000"/>
              </a:lnSpc>
              <a:spcBef>
                <a:spcPts val="0"/>
              </a:spcBef>
              <a:spcAft>
                <a:spcPts val="0"/>
              </a:spcAft>
              <a:buSzPts val="1500"/>
              <a:buFont typeface="Roboto"/>
              <a:buChar char="●"/>
            </a:pPr>
            <a:r>
              <a:rPr lang="es-419" sz="1500">
                <a:solidFill>
                  <a:schemeClr val="lt1"/>
                </a:solidFill>
                <a:latin typeface="Roboto"/>
                <a:ea typeface="Roboto"/>
                <a:cs typeface="Roboto"/>
                <a:sym typeface="Roboto"/>
              </a:rPr>
              <a:t>GNU Project. (s.f.). </a:t>
            </a:r>
            <a:r>
              <a:rPr i="1" lang="es-419" sz="1500">
                <a:solidFill>
                  <a:schemeClr val="lt1"/>
                </a:solidFill>
                <a:latin typeface="Roboto"/>
                <a:ea typeface="Roboto"/>
                <a:cs typeface="Roboto"/>
                <a:sym typeface="Roboto"/>
              </a:rPr>
              <a:t>GDB: The GNU Project Debugger</a:t>
            </a:r>
            <a:r>
              <a:rPr lang="es-419" sz="1500">
                <a:solidFill>
                  <a:schemeClr val="lt1"/>
                </a:solidFill>
                <a:latin typeface="Roboto"/>
                <a:ea typeface="Roboto"/>
                <a:cs typeface="Roboto"/>
                <a:sym typeface="Roboto"/>
              </a:rPr>
              <a:t>. Sourceware. </a:t>
            </a:r>
            <a:r>
              <a:rPr lang="es-419" sz="1500" u="sng">
                <a:solidFill>
                  <a:srgbClr val="A4C2F4"/>
                </a:solidFill>
                <a:latin typeface="Roboto"/>
                <a:ea typeface="Roboto"/>
                <a:cs typeface="Roboto"/>
                <a:sym typeface="Roboto"/>
                <a:hlinkClick r:id="rId7">
                  <a:extLst>
                    <a:ext uri="{A12FA001-AC4F-418D-AE19-62706E023703}">
                      <ahyp:hlinkClr val="tx"/>
                    </a:ext>
                  </a:extLst>
                </a:hlinkClick>
              </a:rPr>
              <a:t>https://www.gnu.org/software/gdb/</a:t>
            </a:r>
            <a:endParaRPr sz="3200">
              <a:solidFill>
                <a:srgbClr val="A4C2F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ctrTitle"/>
          </p:nvPr>
        </p:nvSpPr>
        <p:spPr>
          <a:xfrm>
            <a:off x="311708" y="1152800"/>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Muchas 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6"/>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Herramientas</a:t>
            </a:r>
            <a:endParaRPr/>
          </a:p>
        </p:txBody>
      </p:sp>
      <p:pic>
        <p:nvPicPr>
          <p:cNvPr id="45" name="Google Shape;45;p6"/>
          <p:cNvPicPr preferRelativeResize="0"/>
          <p:nvPr/>
        </p:nvPicPr>
        <p:blipFill rotWithShape="1">
          <a:blip r:embed="rId3">
            <a:alphaModFix/>
          </a:blip>
          <a:srcRect b="0" l="0" r="0" t="0"/>
          <a:stretch/>
        </p:blipFill>
        <p:spPr>
          <a:xfrm>
            <a:off x="762100" y="1599749"/>
            <a:ext cx="1625225" cy="1625225"/>
          </a:xfrm>
          <a:prstGeom prst="rect">
            <a:avLst/>
          </a:prstGeom>
          <a:noFill/>
          <a:ln>
            <a:noFill/>
          </a:ln>
        </p:spPr>
      </p:pic>
      <p:pic>
        <p:nvPicPr>
          <p:cNvPr id="46" name="Google Shape;46;p6"/>
          <p:cNvPicPr preferRelativeResize="0"/>
          <p:nvPr/>
        </p:nvPicPr>
        <p:blipFill rotWithShape="1">
          <a:blip r:embed="rId4">
            <a:alphaModFix/>
          </a:blip>
          <a:srcRect b="0" l="0" r="0" t="0"/>
          <a:stretch/>
        </p:blipFill>
        <p:spPr>
          <a:xfrm>
            <a:off x="2213200" y="3456275"/>
            <a:ext cx="1441378" cy="1431750"/>
          </a:xfrm>
          <a:prstGeom prst="rect">
            <a:avLst/>
          </a:prstGeom>
          <a:noFill/>
          <a:ln>
            <a:noFill/>
          </a:ln>
        </p:spPr>
      </p:pic>
      <p:pic>
        <p:nvPicPr>
          <p:cNvPr id="47" name="Google Shape;47;p6"/>
          <p:cNvPicPr preferRelativeResize="0"/>
          <p:nvPr/>
        </p:nvPicPr>
        <p:blipFill rotWithShape="1">
          <a:blip r:embed="rId5">
            <a:alphaModFix/>
          </a:blip>
          <a:srcRect b="0" l="0" r="0" t="0"/>
          <a:stretch/>
        </p:blipFill>
        <p:spPr>
          <a:xfrm>
            <a:off x="3674112" y="1598199"/>
            <a:ext cx="1441375" cy="1441375"/>
          </a:xfrm>
          <a:prstGeom prst="rect">
            <a:avLst/>
          </a:prstGeom>
          <a:noFill/>
          <a:ln>
            <a:noFill/>
          </a:ln>
        </p:spPr>
      </p:pic>
      <p:pic>
        <p:nvPicPr>
          <p:cNvPr id="48" name="Google Shape;48;p6"/>
          <p:cNvPicPr preferRelativeResize="0"/>
          <p:nvPr/>
        </p:nvPicPr>
        <p:blipFill rotWithShape="1">
          <a:blip r:embed="rId6">
            <a:alphaModFix/>
          </a:blip>
          <a:srcRect b="0" l="0" r="0" t="0"/>
          <a:stretch/>
        </p:blipFill>
        <p:spPr>
          <a:xfrm>
            <a:off x="5608125" y="3456285"/>
            <a:ext cx="1441373" cy="1579428"/>
          </a:xfrm>
          <a:prstGeom prst="rect">
            <a:avLst/>
          </a:prstGeom>
          <a:noFill/>
          <a:ln>
            <a:noFill/>
          </a:ln>
        </p:spPr>
      </p:pic>
      <p:pic>
        <p:nvPicPr>
          <p:cNvPr id="49" name="Google Shape;49;p6"/>
          <p:cNvPicPr preferRelativeResize="0"/>
          <p:nvPr/>
        </p:nvPicPr>
        <p:blipFill rotWithShape="1">
          <a:blip r:embed="rId7">
            <a:alphaModFix/>
          </a:blip>
          <a:srcRect b="0" l="0" r="0" t="0"/>
          <a:stretch/>
        </p:blipFill>
        <p:spPr>
          <a:xfrm>
            <a:off x="6402250" y="1658750"/>
            <a:ext cx="2376450" cy="1320250"/>
          </a:xfrm>
          <a:prstGeom prst="rect">
            <a:avLst/>
          </a:prstGeom>
          <a:noFill/>
          <a:ln>
            <a:noFill/>
          </a:ln>
        </p:spPr>
      </p:pic>
      <p:sp>
        <p:nvSpPr>
          <p:cNvPr id="50" name="Google Shape;50;p6"/>
          <p:cNvSpPr txBox="1"/>
          <p:nvPr/>
        </p:nvSpPr>
        <p:spPr>
          <a:xfrm>
            <a:off x="931800" y="3107525"/>
            <a:ext cx="1285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Virtual Box</a:t>
            </a:r>
            <a:endParaRPr sz="1500">
              <a:solidFill>
                <a:srgbClr val="FEFEFE"/>
              </a:solidFill>
            </a:endParaRPr>
          </a:p>
        </p:txBody>
      </p:sp>
      <p:sp>
        <p:nvSpPr>
          <p:cNvPr id="51" name="Google Shape;51;p6"/>
          <p:cNvSpPr txBox="1"/>
          <p:nvPr/>
        </p:nvSpPr>
        <p:spPr>
          <a:xfrm>
            <a:off x="2387325" y="3127625"/>
            <a:ext cx="16251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Kali Linux</a:t>
            </a:r>
            <a:endParaRPr sz="1500">
              <a:solidFill>
                <a:srgbClr val="FEFEFE"/>
              </a:solidFill>
            </a:endParaRPr>
          </a:p>
        </p:txBody>
      </p:sp>
      <p:sp>
        <p:nvSpPr>
          <p:cNvPr id="52" name="Google Shape;52;p6"/>
          <p:cNvSpPr txBox="1"/>
          <p:nvPr/>
        </p:nvSpPr>
        <p:spPr>
          <a:xfrm>
            <a:off x="3895200" y="3039575"/>
            <a:ext cx="1441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Windows 7</a:t>
            </a:r>
            <a:endParaRPr sz="1500">
              <a:solidFill>
                <a:srgbClr val="FEFEFE"/>
              </a:solidFill>
            </a:endParaRPr>
          </a:p>
        </p:txBody>
      </p:sp>
      <p:sp>
        <p:nvSpPr>
          <p:cNvPr id="53" name="Google Shape;53;p6"/>
          <p:cNvSpPr txBox="1"/>
          <p:nvPr/>
        </p:nvSpPr>
        <p:spPr>
          <a:xfrm>
            <a:off x="5873413" y="3096875"/>
            <a:ext cx="109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Python</a:t>
            </a:r>
            <a:endParaRPr sz="1500">
              <a:solidFill>
                <a:srgbClr val="FEFEFE"/>
              </a:solidFill>
            </a:endParaRPr>
          </a:p>
        </p:txBody>
      </p:sp>
      <p:sp>
        <p:nvSpPr>
          <p:cNvPr id="54" name="Google Shape;54;p6"/>
          <p:cNvSpPr txBox="1"/>
          <p:nvPr/>
        </p:nvSpPr>
        <p:spPr>
          <a:xfrm>
            <a:off x="7192850" y="3039575"/>
            <a:ext cx="17280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Brainpan</a:t>
            </a:r>
            <a:endParaRPr sz="1500">
              <a:solidFill>
                <a:srgbClr val="FEFEF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7"/>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Configuración</a:t>
            </a:r>
            <a:r>
              <a:rPr lang="es-419"/>
              <a:t> Inicial</a:t>
            </a:r>
            <a:endParaRPr/>
          </a:p>
        </p:txBody>
      </p:sp>
      <p:sp>
        <p:nvSpPr>
          <p:cNvPr id="60" name="Google Shape;60;p7"/>
          <p:cNvSpPr txBox="1"/>
          <p:nvPr>
            <p:ph idx="1" type="subTitle"/>
          </p:nvPr>
        </p:nvSpPr>
        <p:spPr>
          <a:xfrm>
            <a:off x="5827800" y="1438275"/>
            <a:ext cx="3004500" cy="37053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En Virtual Box:</a:t>
            </a:r>
            <a:endParaRPr sz="1500">
              <a:latin typeface="Arial"/>
              <a:ea typeface="Arial"/>
              <a:cs typeface="Arial"/>
              <a:sym typeface="Arial"/>
            </a:endParaRPr>
          </a:p>
          <a:p>
            <a:pPr indent="-323850" lvl="0" marL="457200" rtl="0" algn="l">
              <a:spcBef>
                <a:spcPts val="500"/>
              </a:spcBef>
              <a:spcAft>
                <a:spcPts val="0"/>
              </a:spcAft>
              <a:buSzPts val="1500"/>
              <a:buFont typeface="Arial"/>
              <a:buChar char="●"/>
            </a:pPr>
            <a:r>
              <a:rPr lang="es-419" sz="1500">
                <a:latin typeface="Arial"/>
                <a:ea typeface="Arial"/>
                <a:cs typeface="Arial"/>
                <a:sym typeface="Arial"/>
              </a:rPr>
              <a:t>Instalar </a:t>
            </a:r>
            <a:r>
              <a:rPr lang="es-419" sz="1500">
                <a:latin typeface="Arial"/>
                <a:ea typeface="Arial"/>
                <a:cs typeface="Arial"/>
                <a:sym typeface="Arial"/>
              </a:rPr>
              <a:t>Máquinas</a:t>
            </a:r>
            <a:r>
              <a:rPr lang="es-419" sz="1500">
                <a:latin typeface="Arial"/>
                <a:ea typeface="Arial"/>
                <a:cs typeface="Arial"/>
                <a:sym typeface="Arial"/>
              </a:rPr>
              <a:t> (Kali, Windows 7 y Brainpan).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Configurar Red en adaptador puente las 3 maquinas.</a:t>
            </a:r>
            <a:endParaRPr sz="1500">
              <a:latin typeface="Arial"/>
              <a:ea typeface="Arial"/>
              <a:cs typeface="Arial"/>
              <a:sym typeface="Arial"/>
            </a:endParaRPr>
          </a:p>
          <a:p>
            <a:pPr indent="0" lvl="0" marL="0" rtl="0" algn="l">
              <a:spcBef>
                <a:spcPts val="500"/>
              </a:spcBef>
              <a:spcAft>
                <a:spcPts val="0"/>
              </a:spcAft>
              <a:buNone/>
            </a:pPr>
            <a:r>
              <a:rPr lang="es-419" sz="1500">
                <a:latin typeface="Arial"/>
                <a:ea typeface="Arial"/>
                <a:cs typeface="Arial"/>
                <a:sym typeface="Arial"/>
              </a:rPr>
              <a:t>En Windows 7:</a:t>
            </a:r>
            <a:endParaRPr sz="1500">
              <a:latin typeface="Arial"/>
              <a:ea typeface="Arial"/>
              <a:cs typeface="Arial"/>
              <a:sym typeface="Arial"/>
            </a:endParaRPr>
          </a:p>
          <a:p>
            <a:pPr indent="-323850" lvl="0" marL="457200" rtl="0" algn="l">
              <a:spcBef>
                <a:spcPts val="500"/>
              </a:spcBef>
              <a:spcAft>
                <a:spcPts val="0"/>
              </a:spcAft>
              <a:buSzPts val="1500"/>
              <a:buFont typeface="Arial"/>
              <a:buChar char="●"/>
            </a:pPr>
            <a:r>
              <a:rPr lang="es-419" sz="1500">
                <a:latin typeface="Arial"/>
                <a:ea typeface="Arial"/>
                <a:cs typeface="Arial"/>
                <a:sym typeface="Arial"/>
              </a:rPr>
              <a:t>Deshabilitar</a:t>
            </a:r>
            <a:r>
              <a:rPr lang="es-419" sz="1500">
                <a:latin typeface="Arial"/>
                <a:ea typeface="Arial"/>
                <a:cs typeface="Arial"/>
                <a:sym typeface="Arial"/>
              </a:rPr>
              <a:t> firewall.</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Instalar Immunity Debugger</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s-419" sz="1500">
                <a:latin typeface="Arial"/>
                <a:ea typeface="Arial"/>
                <a:cs typeface="Arial"/>
                <a:sym typeface="Arial"/>
              </a:rPr>
              <a:t>Importar mona.py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Instalar Python</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61" name="Google Shape;61;p7"/>
          <p:cNvPicPr preferRelativeResize="0"/>
          <p:nvPr/>
        </p:nvPicPr>
        <p:blipFill>
          <a:blip r:embed="rId3">
            <a:alphaModFix/>
          </a:blip>
          <a:stretch>
            <a:fillRect/>
          </a:stretch>
        </p:blipFill>
        <p:spPr>
          <a:xfrm>
            <a:off x="848900" y="1438275"/>
            <a:ext cx="4813575" cy="279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8"/>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Identificación</a:t>
            </a:r>
            <a:r>
              <a:rPr lang="es-419"/>
              <a:t> de Ip’s</a:t>
            </a:r>
            <a:endParaRPr/>
          </a:p>
        </p:txBody>
      </p:sp>
      <p:sp>
        <p:nvSpPr>
          <p:cNvPr id="67" name="Google Shape;67;p8"/>
          <p:cNvSpPr txBox="1"/>
          <p:nvPr>
            <p:ph idx="1" type="subTitle"/>
          </p:nvPr>
        </p:nvSpPr>
        <p:spPr>
          <a:xfrm>
            <a:off x="5228400" y="2029150"/>
            <a:ext cx="3344100" cy="6555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Barrido con la herramienta arp-scan para conocer las ip de las </a:t>
            </a:r>
            <a:r>
              <a:rPr lang="es-419" sz="1532">
                <a:latin typeface="Arial"/>
                <a:ea typeface="Arial"/>
                <a:cs typeface="Arial"/>
                <a:sym typeface="Arial"/>
              </a:rPr>
              <a:t>máquinas</a:t>
            </a:r>
            <a:endParaRPr sz="900">
              <a:latin typeface="Arial"/>
              <a:ea typeface="Arial"/>
              <a:cs typeface="Arial"/>
              <a:sym typeface="Arial"/>
            </a:endParaRPr>
          </a:p>
        </p:txBody>
      </p:sp>
      <p:pic>
        <p:nvPicPr>
          <p:cNvPr id="68" name="Google Shape;68;p8"/>
          <p:cNvPicPr preferRelativeResize="0"/>
          <p:nvPr/>
        </p:nvPicPr>
        <p:blipFill>
          <a:blip r:embed="rId3">
            <a:alphaModFix/>
          </a:blip>
          <a:stretch>
            <a:fillRect/>
          </a:stretch>
        </p:blipFill>
        <p:spPr>
          <a:xfrm>
            <a:off x="942975" y="1476350"/>
            <a:ext cx="3855244" cy="1761112"/>
          </a:xfrm>
          <a:prstGeom prst="rect">
            <a:avLst/>
          </a:prstGeom>
          <a:noFill/>
          <a:ln>
            <a:noFill/>
          </a:ln>
        </p:spPr>
      </p:pic>
      <p:pic>
        <p:nvPicPr>
          <p:cNvPr id="69" name="Google Shape;69;p8"/>
          <p:cNvPicPr preferRelativeResize="0"/>
          <p:nvPr/>
        </p:nvPicPr>
        <p:blipFill>
          <a:blip r:embed="rId4">
            <a:alphaModFix/>
          </a:blip>
          <a:stretch>
            <a:fillRect/>
          </a:stretch>
        </p:blipFill>
        <p:spPr>
          <a:xfrm>
            <a:off x="4259475" y="3389550"/>
            <a:ext cx="4479076" cy="1629425"/>
          </a:xfrm>
          <a:prstGeom prst="rect">
            <a:avLst/>
          </a:prstGeom>
          <a:noFill/>
          <a:ln>
            <a:noFill/>
          </a:ln>
        </p:spPr>
      </p:pic>
      <p:sp>
        <p:nvSpPr>
          <p:cNvPr id="70" name="Google Shape;70;p8"/>
          <p:cNvSpPr txBox="1"/>
          <p:nvPr>
            <p:ph idx="1" type="subTitle"/>
          </p:nvPr>
        </p:nvSpPr>
        <p:spPr>
          <a:xfrm>
            <a:off x="799875" y="3876535"/>
            <a:ext cx="3344100" cy="11424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Ping para identificar la ip de cada </a:t>
            </a:r>
            <a:r>
              <a:rPr lang="es-419" sz="1532">
                <a:latin typeface="Arial"/>
                <a:ea typeface="Arial"/>
                <a:cs typeface="Arial"/>
                <a:sym typeface="Arial"/>
              </a:rPr>
              <a:t>máquina</a:t>
            </a:r>
            <a:r>
              <a:rPr lang="es-419" sz="1532">
                <a:latin typeface="Arial"/>
                <a:ea typeface="Arial"/>
                <a:cs typeface="Arial"/>
                <a:sym typeface="Arial"/>
              </a:rPr>
              <a:t>, con el TTL = (64 → Linux, 128 → Windows)</a:t>
            </a:r>
            <a:endParaRPr sz="9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9"/>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Brainpan</a:t>
            </a:r>
            <a:endParaRPr/>
          </a:p>
        </p:txBody>
      </p:sp>
      <p:sp>
        <p:nvSpPr>
          <p:cNvPr id="76" name="Google Shape;76;p9"/>
          <p:cNvSpPr txBox="1"/>
          <p:nvPr>
            <p:ph idx="1" type="subTitle"/>
          </p:nvPr>
        </p:nvSpPr>
        <p:spPr>
          <a:xfrm>
            <a:off x="1424400" y="1933275"/>
            <a:ext cx="3147600" cy="6621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Exploracion para encontrar los puertos abiertos</a:t>
            </a:r>
            <a:endParaRPr sz="900">
              <a:latin typeface="Arial"/>
              <a:ea typeface="Arial"/>
              <a:cs typeface="Arial"/>
              <a:sym typeface="Arial"/>
            </a:endParaRPr>
          </a:p>
        </p:txBody>
      </p:sp>
      <p:sp>
        <p:nvSpPr>
          <p:cNvPr id="77" name="Google Shape;77;p9"/>
          <p:cNvSpPr txBox="1"/>
          <p:nvPr>
            <p:ph idx="1" type="subTitle"/>
          </p:nvPr>
        </p:nvSpPr>
        <p:spPr>
          <a:xfrm>
            <a:off x="4871325" y="3857935"/>
            <a:ext cx="3344100" cy="11424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Fuzzin Web para encontrar directorios activos </a:t>
            </a:r>
            <a:endParaRPr sz="900">
              <a:latin typeface="Arial"/>
              <a:ea typeface="Arial"/>
              <a:cs typeface="Arial"/>
              <a:sym typeface="Arial"/>
            </a:endParaRPr>
          </a:p>
        </p:txBody>
      </p:sp>
      <p:pic>
        <p:nvPicPr>
          <p:cNvPr id="78" name="Google Shape;78;p9"/>
          <p:cNvPicPr preferRelativeResize="0"/>
          <p:nvPr/>
        </p:nvPicPr>
        <p:blipFill>
          <a:blip r:embed="rId3">
            <a:alphaModFix/>
          </a:blip>
          <a:stretch>
            <a:fillRect/>
          </a:stretch>
        </p:blipFill>
        <p:spPr>
          <a:xfrm>
            <a:off x="942975" y="3160199"/>
            <a:ext cx="3629025" cy="1898901"/>
          </a:xfrm>
          <a:prstGeom prst="rect">
            <a:avLst/>
          </a:prstGeom>
          <a:noFill/>
          <a:ln>
            <a:noFill/>
          </a:ln>
        </p:spPr>
      </p:pic>
      <p:pic>
        <p:nvPicPr>
          <p:cNvPr id="79" name="Google Shape;79;p9"/>
          <p:cNvPicPr preferRelativeResize="0"/>
          <p:nvPr/>
        </p:nvPicPr>
        <p:blipFill>
          <a:blip r:embed="rId4">
            <a:alphaModFix/>
          </a:blip>
          <a:stretch>
            <a:fillRect/>
          </a:stretch>
        </p:blipFill>
        <p:spPr>
          <a:xfrm>
            <a:off x="4572000" y="1368446"/>
            <a:ext cx="3942775" cy="18076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0"/>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Brainpan</a:t>
            </a:r>
            <a:endParaRPr/>
          </a:p>
        </p:txBody>
      </p:sp>
      <p:sp>
        <p:nvSpPr>
          <p:cNvPr id="85" name="Google Shape;85;p10"/>
          <p:cNvSpPr txBox="1"/>
          <p:nvPr>
            <p:ph idx="1" type="subTitle"/>
          </p:nvPr>
        </p:nvSpPr>
        <p:spPr>
          <a:xfrm>
            <a:off x="5304250" y="1570800"/>
            <a:ext cx="22206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Directorio bin/ con el brainpain.exe</a:t>
            </a:r>
            <a:endParaRPr sz="1046">
              <a:latin typeface="Arial"/>
              <a:ea typeface="Arial"/>
              <a:cs typeface="Arial"/>
              <a:sym typeface="Arial"/>
            </a:endParaRPr>
          </a:p>
        </p:txBody>
      </p:sp>
      <p:pic>
        <p:nvPicPr>
          <p:cNvPr id="86" name="Google Shape;86;p10"/>
          <p:cNvPicPr preferRelativeResize="0"/>
          <p:nvPr/>
        </p:nvPicPr>
        <p:blipFill>
          <a:blip r:embed="rId3">
            <a:alphaModFix/>
          </a:blip>
          <a:stretch>
            <a:fillRect/>
          </a:stretch>
        </p:blipFill>
        <p:spPr>
          <a:xfrm>
            <a:off x="736725" y="1368462"/>
            <a:ext cx="4088680" cy="1120488"/>
          </a:xfrm>
          <a:prstGeom prst="rect">
            <a:avLst/>
          </a:prstGeom>
          <a:noFill/>
          <a:ln>
            <a:noFill/>
          </a:ln>
        </p:spPr>
      </p:pic>
      <p:pic>
        <p:nvPicPr>
          <p:cNvPr id="87" name="Google Shape;87;p10"/>
          <p:cNvPicPr preferRelativeResize="0"/>
          <p:nvPr/>
        </p:nvPicPr>
        <p:blipFill>
          <a:blip r:embed="rId4">
            <a:alphaModFix/>
          </a:blip>
          <a:stretch>
            <a:fillRect/>
          </a:stretch>
        </p:blipFill>
        <p:spPr>
          <a:xfrm>
            <a:off x="4239675" y="2851325"/>
            <a:ext cx="4592625" cy="619125"/>
          </a:xfrm>
          <a:prstGeom prst="rect">
            <a:avLst/>
          </a:prstGeom>
          <a:noFill/>
          <a:ln>
            <a:noFill/>
          </a:ln>
        </p:spPr>
      </p:pic>
      <p:pic>
        <p:nvPicPr>
          <p:cNvPr id="88" name="Google Shape;88;p10"/>
          <p:cNvPicPr preferRelativeResize="0"/>
          <p:nvPr/>
        </p:nvPicPr>
        <p:blipFill>
          <a:blip r:embed="rId5">
            <a:alphaModFix/>
          </a:blip>
          <a:stretch>
            <a:fillRect/>
          </a:stretch>
        </p:blipFill>
        <p:spPr>
          <a:xfrm>
            <a:off x="736725" y="3832844"/>
            <a:ext cx="4088676" cy="1032357"/>
          </a:xfrm>
          <a:prstGeom prst="rect">
            <a:avLst/>
          </a:prstGeom>
          <a:noFill/>
          <a:ln>
            <a:noFill/>
          </a:ln>
        </p:spPr>
      </p:pic>
      <p:sp>
        <p:nvSpPr>
          <p:cNvPr id="89" name="Google Shape;89;p10"/>
          <p:cNvSpPr txBox="1"/>
          <p:nvPr>
            <p:ph idx="1" type="subTitle"/>
          </p:nvPr>
        </p:nvSpPr>
        <p:spPr>
          <a:xfrm>
            <a:off x="5304250" y="4035175"/>
            <a:ext cx="34155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Descargar el brainpan.exe en la maquina de Windows </a:t>
            </a:r>
            <a:endParaRPr sz="1046">
              <a:latin typeface="Arial"/>
              <a:ea typeface="Arial"/>
              <a:cs typeface="Arial"/>
              <a:sym typeface="Arial"/>
            </a:endParaRPr>
          </a:p>
        </p:txBody>
      </p:sp>
      <p:sp>
        <p:nvSpPr>
          <p:cNvPr id="90" name="Google Shape;90;p10"/>
          <p:cNvSpPr txBox="1"/>
          <p:nvPr>
            <p:ph idx="1" type="subTitle"/>
          </p:nvPr>
        </p:nvSpPr>
        <p:spPr>
          <a:xfrm>
            <a:off x="803675" y="2851325"/>
            <a:ext cx="30540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Compartir recurso </a:t>
            </a:r>
            <a:r>
              <a:rPr lang="es-419" sz="1546">
                <a:latin typeface="Arial"/>
                <a:ea typeface="Arial"/>
                <a:cs typeface="Arial"/>
                <a:sym typeface="Arial"/>
              </a:rPr>
              <a:t>vía</a:t>
            </a:r>
            <a:r>
              <a:rPr lang="es-419" sz="1546">
                <a:latin typeface="Arial"/>
                <a:ea typeface="Arial"/>
                <a:cs typeface="Arial"/>
                <a:sym typeface="Arial"/>
              </a:rPr>
              <a:t> red usando Python</a:t>
            </a:r>
            <a:endParaRPr sz="1046">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1"/>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Immunity Debugger</a:t>
            </a:r>
            <a:endParaRPr/>
          </a:p>
        </p:txBody>
      </p:sp>
      <p:sp>
        <p:nvSpPr>
          <p:cNvPr id="96" name="Google Shape;96;p11"/>
          <p:cNvSpPr txBox="1"/>
          <p:nvPr>
            <p:ph idx="1" type="subTitle"/>
          </p:nvPr>
        </p:nvSpPr>
        <p:spPr>
          <a:xfrm>
            <a:off x="1383050" y="4192500"/>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Ejecutar brainpan.exe en windows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pic>
        <p:nvPicPr>
          <p:cNvPr id="97" name="Google Shape;97;p11"/>
          <p:cNvPicPr preferRelativeResize="0"/>
          <p:nvPr/>
        </p:nvPicPr>
        <p:blipFill>
          <a:blip r:embed="rId3">
            <a:alphaModFix/>
          </a:blip>
          <a:stretch>
            <a:fillRect/>
          </a:stretch>
        </p:blipFill>
        <p:spPr>
          <a:xfrm>
            <a:off x="714975" y="1783675"/>
            <a:ext cx="3653550" cy="2234674"/>
          </a:xfrm>
          <a:prstGeom prst="rect">
            <a:avLst/>
          </a:prstGeom>
          <a:noFill/>
          <a:ln>
            <a:noFill/>
          </a:ln>
        </p:spPr>
      </p:pic>
      <p:pic>
        <p:nvPicPr>
          <p:cNvPr id="98" name="Google Shape;98;p11"/>
          <p:cNvPicPr preferRelativeResize="0"/>
          <p:nvPr/>
        </p:nvPicPr>
        <p:blipFill>
          <a:blip r:embed="rId4">
            <a:alphaModFix/>
          </a:blip>
          <a:stretch>
            <a:fillRect/>
          </a:stretch>
        </p:blipFill>
        <p:spPr>
          <a:xfrm>
            <a:off x="4791975" y="1783675"/>
            <a:ext cx="3852376" cy="2234675"/>
          </a:xfrm>
          <a:prstGeom prst="rect">
            <a:avLst/>
          </a:prstGeom>
          <a:noFill/>
          <a:ln>
            <a:noFill/>
          </a:ln>
        </p:spPr>
      </p:pic>
      <p:sp>
        <p:nvSpPr>
          <p:cNvPr id="99" name="Google Shape;99;p11"/>
          <p:cNvSpPr txBox="1"/>
          <p:nvPr>
            <p:ph idx="1" type="subTitle"/>
          </p:nvPr>
        </p:nvSpPr>
        <p:spPr>
          <a:xfrm>
            <a:off x="5380375" y="4192500"/>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Ejecutar Immunity Debugger</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2"/>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05" name="Google Shape;105;p12"/>
          <p:cNvSpPr txBox="1"/>
          <p:nvPr>
            <p:ph idx="1" type="subTitle"/>
          </p:nvPr>
        </p:nvSpPr>
        <p:spPr>
          <a:xfrm>
            <a:off x="814975" y="4334913"/>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Desde Kali nos </a:t>
            </a:r>
            <a:r>
              <a:rPr lang="es-419" sz="1500">
                <a:latin typeface="Arial"/>
                <a:ea typeface="Arial"/>
                <a:cs typeface="Arial"/>
                <a:sym typeface="Arial"/>
              </a:rPr>
              <a:t>conectamos</a:t>
            </a:r>
            <a:r>
              <a:rPr lang="es-419" sz="1500">
                <a:latin typeface="Arial"/>
                <a:ea typeface="Arial"/>
                <a:cs typeface="Arial"/>
                <a:sym typeface="Arial"/>
              </a:rPr>
              <a:t> a la </a:t>
            </a:r>
            <a:r>
              <a:rPr lang="es-419" sz="1500">
                <a:latin typeface="Arial"/>
                <a:ea typeface="Arial"/>
                <a:cs typeface="Arial"/>
                <a:sym typeface="Arial"/>
              </a:rPr>
              <a:t>máquina</a:t>
            </a:r>
            <a:r>
              <a:rPr lang="es-419" sz="1500">
                <a:latin typeface="Arial"/>
                <a:ea typeface="Arial"/>
                <a:cs typeface="Arial"/>
                <a:sym typeface="Arial"/>
              </a:rPr>
              <a:t> windows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sp>
        <p:nvSpPr>
          <p:cNvPr id="106" name="Google Shape;106;p12"/>
          <p:cNvSpPr txBox="1"/>
          <p:nvPr>
            <p:ph idx="1" type="subTitle"/>
          </p:nvPr>
        </p:nvSpPr>
        <p:spPr>
          <a:xfrm>
            <a:off x="1138528" y="1456700"/>
            <a:ext cx="3433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Usando una utilidad de metasploit creamos una cadena de mil caracteres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pic>
        <p:nvPicPr>
          <p:cNvPr id="107" name="Google Shape;107;p12"/>
          <p:cNvPicPr preferRelativeResize="0"/>
          <p:nvPr/>
        </p:nvPicPr>
        <p:blipFill>
          <a:blip r:embed="rId3">
            <a:alphaModFix/>
          </a:blip>
          <a:stretch>
            <a:fillRect/>
          </a:stretch>
        </p:blipFill>
        <p:spPr>
          <a:xfrm>
            <a:off x="814975" y="2571750"/>
            <a:ext cx="3757032" cy="1666875"/>
          </a:xfrm>
          <a:prstGeom prst="rect">
            <a:avLst/>
          </a:prstGeom>
          <a:noFill/>
          <a:ln>
            <a:noFill/>
          </a:ln>
        </p:spPr>
      </p:pic>
      <p:pic>
        <p:nvPicPr>
          <p:cNvPr id="108" name="Google Shape;108;p12"/>
          <p:cNvPicPr preferRelativeResize="0"/>
          <p:nvPr/>
        </p:nvPicPr>
        <p:blipFill>
          <a:blip r:embed="rId4">
            <a:alphaModFix/>
          </a:blip>
          <a:stretch>
            <a:fillRect/>
          </a:stretch>
        </p:blipFill>
        <p:spPr>
          <a:xfrm>
            <a:off x="4688100" y="1456700"/>
            <a:ext cx="4071925" cy="1666875"/>
          </a:xfrm>
          <a:prstGeom prst="rect">
            <a:avLst/>
          </a:prstGeom>
          <a:noFill/>
          <a:ln>
            <a:noFill/>
          </a:ln>
        </p:spPr>
      </p:pic>
      <p:pic>
        <p:nvPicPr>
          <p:cNvPr id="109" name="Google Shape;109;p12"/>
          <p:cNvPicPr preferRelativeResize="0"/>
          <p:nvPr/>
        </p:nvPicPr>
        <p:blipFill>
          <a:blip r:embed="rId5">
            <a:alphaModFix/>
          </a:blip>
          <a:stretch>
            <a:fillRect/>
          </a:stretch>
        </p:blipFill>
        <p:spPr>
          <a:xfrm>
            <a:off x="4688100" y="3122200"/>
            <a:ext cx="4071925" cy="15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tintivo">
  <a:themeElements>
    <a:clrScheme name="Badge">
      <a:dk1>
        <a:srgbClr val="000000"/>
      </a:dk1>
      <a:lt1>
        <a:srgbClr val="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